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83" r:id="rId8"/>
    <p:sldId id="262" r:id="rId9"/>
    <p:sldId id="263" r:id="rId10"/>
    <p:sldId id="264" r:id="rId11"/>
    <p:sldId id="265" r:id="rId12"/>
    <p:sldId id="282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85" r:id="rId21"/>
    <p:sldId id="273" r:id="rId22"/>
    <p:sldId id="275" r:id="rId23"/>
    <p:sldId id="274" r:id="rId24"/>
    <p:sldId id="277" r:id="rId25"/>
    <p:sldId id="276" r:id="rId26"/>
    <p:sldId id="278" r:id="rId27"/>
    <p:sldId id="279" r:id="rId28"/>
    <p:sldId id="280" r:id="rId29"/>
    <p:sldId id="281" r:id="rId30"/>
    <p:sldId id="284" r:id="rId31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22288-15F4-4E16-94D1-2BD259D449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2DC080-3EEA-41F7-ADD1-EBAE891CB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819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A6DF8-73BE-4643-81E5-8F64E7FE28C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59C2D-7C67-4C0C-88E1-0DDCF4386B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1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B008-A135-4FB3-9CF7-CABD20BDB05D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CCF68-7B6D-4131-BCA5-CC24949FE6FB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F03C-B274-4CE9-A233-FF4569CCE8F2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FE2E7-1F0B-41FD-A9FF-7FBD48F04237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1AC2-216A-4456-9928-57476E1B9174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BE76E-BCF9-4BE7-A034-CDB24118AE84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C9BC6-C4B5-46A4-AC93-E3C7D804005F}" type="datetime1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77FEA-6298-4F15-8FB2-9AC0800AB89C}" type="datetime1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FF7EB-DEC7-414D-AB5C-610946DF4869}" type="datetime1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6D1F0-6493-47E8-91A3-BF2370427378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6F4E1-B465-4117-9426-66734CCF8BFD}" type="datetime1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8C85C-39D5-439E-9EF1-FDDF90005820}" type="datetime1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230425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Лекция 6.</a:t>
            </a:r>
            <a:br>
              <a:rPr lang="ru-RU" b="1" dirty="0" smtClean="0"/>
            </a:br>
            <a:r>
              <a:rPr lang="ru-RU" b="1" dirty="0" smtClean="0"/>
              <a:t>СРЕДСТВА </a:t>
            </a:r>
            <a:r>
              <a:rPr lang="ru-RU" b="1" dirty="0"/>
              <a:t>БОРЬБЫ С </a:t>
            </a:r>
            <a:r>
              <a:rPr lang="ru-RU" b="1"/>
              <a:t>ВРЕДИТЕЛЯМИ </a:t>
            </a:r>
            <a:r>
              <a:rPr lang="ru-RU" b="1" smtClean="0"/>
              <a:t>РАСТЕНИЙ. </a:t>
            </a:r>
            <a:r>
              <a:rPr lang="ru-RU" b="1" dirty="0"/>
              <a:t>ИНСЕКТИЦИДЫ И </a:t>
            </a:r>
            <a:r>
              <a:rPr lang="ru-RU" b="1" dirty="0" smtClean="0"/>
              <a:t>АКАРИЦИДЫ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367240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ВОПРОСЫ: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Общие понятия о средствах борьбы с вредителями сельскохозяйственных культур.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Фосфорорганические препараты.  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 smtClean="0">
                <a:solidFill>
                  <a:schemeClr val="bg1">
                    <a:lumMod val="25000"/>
                  </a:schemeClr>
                </a:solidFill>
              </a:rPr>
              <a:t>Синтетические </a:t>
            </a:r>
            <a:r>
              <a:rPr lang="ru-RU" b="1" dirty="0" err="1">
                <a:solidFill>
                  <a:schemeClr val="bg1">
                    <a:lumMod val="25000"/>
                  </a:schemeClr>
                </a:solidFill>
              </a:rPr>
              <a:t>пиретроиды</a:t>
            </a: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. 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 err="1">
                <a:solidFill>
                  <a:schemeClr val="bg1">
                    <a:lumMod val="25000"/>
                  </a:schemeClr>
                </a:solidFill>
              </a:rPr>
              <a:t>Неоникотиноиды</a:t>
            </a: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.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 Инсектициды природного происхождения (биопестициды). 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Инсектициды других химических групп.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 Акарициды. </a:t>
            </a:r>
            <a:endParaRPr lang="ru-RU" sz="2800" dirty="0">
              <a:solidFill>
                <a:schemeClr val="bg1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5551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40871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/>
              <a:t>Фозалон</a:t>
            </a:r>
            <a:r>
              <a:rPr lang="ru-RU" b="1" dirty="0"/>
              <a:t>. </a:t>
            </a:r>
            <a:r>
              <a:rPr lang="ru-RU" dirty="0"/>
              <a:t>Используется в России в виде препарата </a:t>
            </a:r>
            <a:r>
              <a:rPr lang="ru-RU" b="1" dirty="0" err="1"/>
              <a:t>золон</a:t>
            </a:r>
            <a:r>
              <a:rPr lang="ru-RU" b="1" dirty="0"/>
              <a:t>, КЭ (350 г/л) и форт, КЭ (300 г/л) ,</a:t>
            </a:r>
            <a:r>
              <a:rPr lang="ru-RU" dirty="0"/>
              <a:t> имеющие </a:t>
            </a:r>
            <a:r>
              <a:rPr lang="ru-RU" dirty="0" err="1"/>
              <a:t>инсектоакарицидные</a:t>
            </a:r>
            <a:r>
              <a:rPr lang="ru-RU" dirty="0"/>
              <a:t> свойства. </a:t>
            </a:r>
            <a:r>
              <a:rPr lang="ru-RU" dirty="0" smtClean="0"/>
              <a:t>Защитное </a:t>
            </a:r>
            <a:r>
              <a:rPr lang="ru-RU" dirty="0"/>
              <a:t>действие длится 15 — 20 дней. </a:t>
            </a:r>
            <a:r>
              <a:rPr lang="ru-RU" dirty="0" smtClean="0"/>
              <a:t>Препарат </a:t>
            </a:r>
            <a:r>
              <a:rPr lang="ru-RU" dirty="0"/>
              <a:t>принадлежит ко 2 классу опасности для человека. Срок ожидания составляет в основном 30 — 40 дней. </a:t>
            </a:r>
          </a:p>
          <a:p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Диметоат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На основе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диметоата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в России используют препараты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БИ-58 Новый,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данадим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нугор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рогор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-С, Кеми-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дим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ДИ-68,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тангор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фосфамид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КЭ (400 г/л).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Они обладают контактно-ки­шечным и системным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действием. </a:t>
            </a:r>
            <a:r>
              <a:rPr lang="ru-RU" sz="3100" i="1" dirty="0" smtClean="0">
                <a:solidFill>
                  <a:schemeClr val="accent2">
                    <a:lumMod val="50000"/>
                  </a:schemeClr>
                </a:solidFill>
              </a:rPr>
              <a:t>Большую </a:t>
            </a:r>
            <a:r>
              <a:rPr lang="ru-RU" sz="3100" i="1" dirty="0">
                <a:solidFill>
                  <a:schemeClr val="accent2">
                    <a:lumMod val="50000"/>
                  </a:schemeClr>
                </a:solidFill>
              </a:rPr>
              <a:t>токсичность препараты проявляют в отношении колюще-сосущих вредителей, меньшую против грызущих.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Продолжительность их токсического действия составляет 15-20 дней. Срок ожидания в основном 30-40 дней. Препараты принадлежат ко 2 классу опасности для человека. 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23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2.3. Инсектициды из группы производных </a:t>
            </a:r>
            <a:r>
              <a:rPr lang="ru-RU" sz="2400" b="1" i="1" dirty="0" err="1">
                <a:solidFill>
                  <a:srgbClr val="002060"/>
                </a:solidFill>
              </a:rPr>
              <a:t>карбаминовой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кислоты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Различные производные </a:t>
            </a:r>
            <a:r>
              <a:rPr lang="ru-RU" dirty="0" err="1"/>
              <a:t>карбаминовой</a:t>
            </a:r>
            <a:r>
              <a:rPr lang="ru-RU" dirty="0"/>
              <a:t> кислоты обладают инсекти­цидными, </a:t>
            </a:r>
            <a:r>
              <a:rPr lang="ru-RU" dirty="0" err="1"/>
              <a:t>фунгицидными</a:t>
            </a:r>
            <a:r>
              <a:rPr lang="ru-RU" dirty="0"/>
              <a:t> и гербицидными свойствами. </a:t>
            </a:r>
            <a:r>
              <a:rPr lang="ru-RU" dirty="0" smtClean="0"/>
              <a:t>Эти </a:t>
            </a:r>
            <a:r>
              <a:rPr lang="ru-RU" dirty="0"/>
              <a:t>вещества характеризуются контактно-кишечным и не­которые  системным действием, так как могут проникать в листья и корни; в то же время они слабо передвигаются по проводящей системе растений. В высоких дозах могут быть </a:t>
            </a:r>
            <a:r>
              <a:rPr lang="ru-RU" dirty="0" err="1"/>
              <a:t>фитотоксичны</a:t>
            </a:r>
            <a:r>
              <a:rPr lang="ru-RU" dirty="0"/>
              <a:t>, ожигая кор­невые волоски. Их механизм действия подобен ФОС.</a:t>
            </a:r>
          </a:p>
          <a:p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Карбосульфан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На основе этого действующего вещества в России используют препарат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маршал, КЭ и СП (250 г/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л,кг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)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используют как почвенные ин­сектициды в борьбе с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почвообитающими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или раннелетними вреди­телями.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Класс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опасностидля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человека – 3, для пчел -1.</a:t>
            </a:r>
          </a:p>
          <a:p>
            <a:r>
              <a:rPr lang="ru-RU" b="1" dirty="0" err="1" smtClean="0"/>
              <a:t>Карбофуран</a:t>
            </a:r>
            <a:r>
              <a:rPr lang="ru-RU" b="1" dirty="0"/>
              <a:t>.</a:t>
            </a:r>
            <a:r>
              <a:rPr lang="ru-RU" dirty="0"/>
              <a:t> На основе этого действующего вещества в России используют препараты </a:t>
            </a:r>
            <a:r>
              <a:rPr lang="ru-RU" b="1" dirty="0" err="1"/>
              <a:t>адифур</a:t>
            </a:r>
            <a:r>
              <a:rPr lang="ru-RU" b="1" dirty="0"/>
              <a:t>, </a:t>
            </a:r>
            <a:r>
              <a:rPr lang="ru-RU" b="1" dirty="0" err="1"/>
              <a:t>фурадан</a:t>
            </a:r>
            <a:r>
              <a:rPr lang="ru-RU" b="1" dirty="0"/>
              <a:t>, фуран, ТПС (350 г/л), </a:t>
            </a:r>
            <a:r>
              <a:rPr lang="ru-RU" b="1" dirty="0" err="1"/>
              <a:t>хинуфур</a:t>
            </a:r>
            <a:r>
              <a:rPr lang="ru-RU" dirty="0"/>
              <a:t>, </a:t>
            </a:r>
            <a:r>
              <a:rPr lang="ru-RU" b="1" dirty="0" err="1"/>
              <a:t>бетафур</a:t>
            </a:r>
            <a:r>
              <a:rPr lang="ru-RU" b="1" dirty="0"/>
              <a:t>, КС (436 г/л).</a:t>
            </a:r>
            <a:r>
              <a:rPr lang="ru-RU" dirty="0"/>
              <a:t> </a:t>
            </a:r>
            <a:r>
              <a:rPr lang="ru-RU" dirty="0" smtClean="0"/>
              <a:t> Препараты на основе данного </a:t>
            </a:r>
            <a:r>
              <a:rPr lang="ru-RU" dirty="0" err="1" smtClean="0"/>
              <a:t>д.в</a:t>
            </a:r>
            <a:r>
              <a:rPr lang="ru-RU" dirty="0" smtClean="0"/>
              <a:t>. относят к 1 классу опасности.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381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2.3. Инсектициды из группы производных </a:t>
            </a:r>
            <a:r>
              <a:rPr lang="ru-RU" sz="2400" b="1" i="1" dirty="0" err="1">
                <a:solidFill>
                  <a:srgbClr val="002060"/>
                </a:solidFill>
              </a:rPr>
              <a:t>карбаминовой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</a:rPr>
              <a:t>кислоты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Фуратиокарб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На основе этого действующего вещества в России используют препарат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промет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400, МКС (400 г/л).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Им инкру­стируют семена кукурузы, сахарной свеклы, подсолнечника, рапса и горчицы, защищая семена и молодые растения как от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почвообитающих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, так и от наземных вредителей. </a:t>
            </a:r>
          </a:p>
          <a:p>
            <a:r>
              <a:rPr lang="ru-RU" dirty="0"/>
              <a:t>Как </a:t>
            </a:r>
            <a:r>
              <a:rPr lang="ru-RU" b="1" dirty="0" err="1"/>
              <a:t>ювеноид</a:t>
            </a:r>
            <a:r>
              <a:rPr lang="ru-RU" dirty="0"/>
              <a:t> (вещество, ингибирующее рост личинок насекомых) из </a:t>
            </a:r>
            <a:r>
              <a:rPr lang="ru-RU" b="1" dirty="0" err="1"/>
              <a:t>карбаматов</a:t>
            </a:r>
            <a:r>
              <a:rPr lang="ru-RU" dirty="0"/>
              <a:t> выпускается препарат </a:t>
            </a:r>
            <a:r>
              <a:rPr lang="ru-RU" b="1" dirty="0" err="1" smtClean="0"/>
              <a:t>инсегар</a:t>
            </a:r>
            <a:r>
              <a:rPr lang="ru-RU" b="1" dirty="0" smtClean="0"/>
              <a:t> (</a:t>
            </a:r>
            <a:r>
              <a:rPr lang="ru-RU" b="1" dirty="0" err="1" smtClean="0"/>
              <a:t>феноксикарб</a:t>
            </a:r>
            <a:r>
              <a:rPr lang="ru-RU" b="1" dirty="0" smtClean="0"/>
              <a:t>)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Большинство этих препаратов относятся к чрезвычайно опасным и опасным для человека и домашних животных. Они достаточно мед­ленно разлагаются в почве (ДТ</a:t>
            </a:r>
            <a:r>
              <a:rPr lang="ru-RU" baseline="-25000" dirty="0">
                <a:solidFill>
                  <a:schemeClr val="accent2">
                    <a:lumMod val="50000"/>
                  </a:schemeClr>
                </a:solidFill>
              </a:rPr>
              <a:t>50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= 30-60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сут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). В воде содержание препаратов не допускается.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799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3. Синтетические </a:t>
            </a:r>
            <a:r>
              <a:rPr lang="ru-RU" sz="3200" b="1" dirty="0" err="1" smtClean="0">
                <a:solidFill>
                  <a:srgbClr val="C00000"/>
                </a:solidFill>
              </a:rPr>
              <a:t>пиретроиды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b="1" dirty="0"/>
              <a:t>К основным достижениям относят следующие свойства </a:t>
            </a:r>
            <a:r>
              <a:rPr lang="ru-RU" b="1" dirty="0" err="1"/>
              <a:t>пиретроидов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rgbClr val="663300"/>
                </a:solidFill>
              </a:rPr>
              <a:t>а) относительная </a:t>
            </a:r>
            <a:r>
              <a:rPr lang="ru-RU" dirty="0" err="1">
                <a:solidFill>
                  <a:srgbClr val="663300"/>
                </a:solidFill>
              </a:rPr>
              <a:t>фотостабильность</a:t>
            </a:r>
            <a:r>
              <a:rPr lang="ru-RU" dirty="0">
                <a:solidFill>
                  <a:srgbClr val="663300"/>
                </a:solidFill>
              </a:rPr>
              <a:t>; </a:t>
            </a:r>
          </a:p>
          <a:p>
            <a:pPr marL="0" indent="0">
              <a:buNone/>
            </a:pPr>
            <a:r>
              <a:rPr lang="ru-RU" dirty="0"/>
              <a:t>б) селективная токсичность с учетом метаболической деградации;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rgbClr val="663300"/>
                </a:solidFill>
              </a:rPr>
              <a:t>в) возможность модификации каждой части молекулы с сохранением активности; </a:t>
            </a:r>
          </a:p>
          <a:p>
            <a:pPr marL="0" indent="0">
              <a:buNone/>
            </a:pPr>
            <a:r>
              <a:rPr lang="ru-RU" dirty="0"/>
              <a:t>г) сохранение вы­сокой инсектицидной эффективности одновременно с </a:t>
            </a:r>
            <a:r>
              <a:rPr lang="ru-RU" dirty="0" err="1" smtClean="0"/>
              <a:t>минимализацией</a:t>
            </a:r>
            <a:r>
              <a:rPr lang="ru-RU" dirty="0" smtClean="0"/>
              <a:t> </a:t>
            </a:r>
            <a:r>
              <a:rPr lang="ru-RU" dirty="0"/>
              <a:t>токсичности для рыб;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>
                <a:solidFill>
                  <a:srgbClr val="663300"/>
                </a:solidFill>
              </a:rPr>
              <a:t>д) возможность создания эффективных фуми­гантов и почвенных инсектицидов; </a:t>
            </a:r>
          </a:p>
          <a:p>
            <a:pPr marL="0" indent="0">
              <a:buNone/>
            </a:pPr>
            <a:r>
              <a:rPr lang="ru-RU" dirty="0"/>
              <a:t>е) оптимизация эффективности, позволяющая уменьшать загрязнение окружающей среды.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6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856984" cy="6552728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Синтетичес­кие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пиретроиды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липофильные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вещества, почти нерастворимые в воде. Данное свойство обусловливает их высокую токсичность в отно­шении насекомых и отсутствие системного действия.</a:t>
            </a:r>
          </a:p>
          <a:p>
            <a:r>
              <a:rPr lang="ru-RU" b="1" dirty="0" err="1">
                <a:solidFill>
                  <a:srgbClr val="663300"/>
                </a:solidFill>
              </a:rPr>
              <a:t>Пиретроиды</a:t>
            </a:r>
            <a:r>
              <a:rPr lang="ru-RU" b="1" dirty="0">
                <a:solidFill>
                  <a:srgbClr val="663300"/>
                </a:solidFill>
              </a:rPr>
              <a:t> — инсектициды контактно-кишечного действия с вы­сокой начальной биологической активностью. Их нормы расхода относительно невелики. Они эффективны против жесткокрылых, чешуекрылых, двукрылых, тараканов, блох и других насекомых. Ряд </a:t>
            </a:r>
            <a:r>
              <a:rPr lang="ru-RU" b="1" dirty="0" err="1">
                <a:solidFill>
                  <a:srgbClr val="663300"/>
                </a:solidFill>
              </a:rPr>
              <a:t>пиретроидов</a:t>
            </a:r>
            <a:r>
              <a:rPr lang="ru-RU" b="1" dirty="0">
                <a:solidFill>
                  <a:srgbClr val="663300"/>
                </a:solidFill>
              </a:rPr>
              <a:t> обладают и </a:t>
            </a:r>
            <a:r>
              <a:rPr lang="ru-RU" b="1" dirty="0" err="1">
                <a:solidFill>
                  <a:srgbClr val="663300"/>
                </a:solidFill>
              </a:rPr>
              <a:t>акарицидным</a:t>
            </a:r>
            <a:r>
              <a:rPr lang="ru-RU" b="1" dirty="0">
                <a:solidFill>
                  <a:srgbClr val="663300"/>
                </a:solidFill>
              </a:rPr>
              <a:t> действием. 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347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Большинство </a:t>
            </a:r>
            <a:r>
              <a:rPr lang="ru-RU" dirty="0" err="1"/>
              <a:t>пиретроидных</a:t>
            </a:r>
            <a:r>
              <a:rPr lang="ru-RU" dirty="0"/>
              <a:t> препаратов отнесены к 3 и 4 классам опасности для человека и теплокровных животных.</a:t>
            </a:r>
          </a:p>
          <a:p>
            <a:r>
              <a:rPr lang="ru-RU" dirty="0" err="1">
                <a:solidFill>
                  <a:srgbClr val="663300"/>
                </a:solidFill>
              </a:rPr>
              <a:t>Пиретроиды</a:t>
            </a:r>
            <a:r>
              <a:rPr lang="ru-RU" dirty="0">
                <a:solidFill>
                  <a:srgbClr val="663300"/>
                </a:solidFill>
              </a:rPr>
              <a:t> </a:t>
            </a:r>
            <a:r>
              <a:rPr lang="ru-RU" dirty="0" err="1">
                <a:solidFill>
                  <a:srgbClr val="663300"/>
                </a:solidFill>
              </a:rPr>
              <a:t>нефитотоксичны</a:t>
            </a:r>
            <a:r>
              <a:rPr lang="ru-RU" dirty="0">
                <a:solidFill>
                  <a:srgbClr val="663300"/>
                </a:solidFill>
              </a:rPr>
              <a:t> и в то же время относительно ста­бильны на солнечном свету, на неживых поверхностях могут сохра­няться до 12 месяцев. Они слабо передвигаются в почве, под действи­ем микрофлоры разрушаются в течение 2 - 4 недель, почти не проникают в растения. Период их полураспада (ДТ</a:t>
            </a:r>
            <a:r>
              <a:rPr lang="ru-RU" baseline="-25000" dirty="0">
                <a:solidFill>
                  <a:srgbClr val="663300"/>
                </a:solidFill>
              </a:rPr>
              <a:t>50</a:t>
            </a:r>
            <a:r>
              <a:rPr lang="ru-RU" dirty="0">
                <a:solidFill>
                  <a:srgbClr val="663300"/>
                </a:solidFill>
              </a:rPr>
              <a:t>) на поверхности растений составляет 7-9 дней, остатки обнаруживаются в течение 20 - 25 дней. Защитный эффект сохраняется 15 - 20 дней, срок ожи­дания 20 - 30 дней.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9795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70000" lnSpcReduction="20000"/>
          </a:bodyPr>
          <a:lstStyle/>
          <a:p>
            <a:r>
              <a:rPr lang="ru-RU" sz="3300" dirty="0">
                <a:solidFill>
                  <a:srgbClr val="C00000"/>
                </a:solidFill>
              </a:rPr>
              <a:t>В Государственном каталоге пестицидов и </a:t>
            </a:r>
            <a:r>
              <a:rPr lang="ru-RU" sz="3300" dirty="0" err="1">
                <a:solidFill>
                  <a:srgbClr val="C00000"/>
                </a:solidFill>
              </a:rPr>
              <a:t>агрохимикатов</a:t>
            </a:r>
            <a:r>
              <a:rPr lang="ru-RU" sz="3300" dirty="0">
                <a:solidFill>
                  <a:srgbClr val="C00000"/>
                </a:solidFill>
              </a:rPr>
              <a:t>, разрешенных к применению на территории Российской Федерации, имеются следующие синтетические </a:t>
            </a:r>
            <a:r>
              <a:rPr lang="ru-RU" sz="3300" dirty="0" err="1">
                <a:solidFill>
                  <a:srgbClr val="C00000"/>
                </a:solidFill>
              </a:rPr>
              <a:t>пиретроиды</a:t>
            </a:r>
            <a:r>
              <a:rPr lang="ru-RU" sz="3300" dirty="0">
                <a:solidFill>
                  <a:srgbClr val="C00000"/>
                </a:solidFill>
              </a:rPr>
              <a:t> - инсектициды: </a:t>
            </a:r>
            <a:endParaRPr lang="ru-RU" sz="33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циперметрин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(альфа-, бета- и зета-изомеры) препараты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арриво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цимбуш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шарпей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кинмикс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алметрин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циракс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циткор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ципи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интавир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ципершанс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шерпа,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фьюри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фастак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и др.</a:t>
            </a:r>
            <a:endParaRPr lang="ru-RU" sz="33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300" b="1" dirty="0" err="1"/>
              <a:t>дельтаметрин</a:t>
            </a:r>
            <a:r>
              <a:rPr lang="ru-RU" sz="3300" b="1" dirty="0"/>
              <a:t> </a:t>
            </a:r>
            <a:r>
              <a:rPr lang="ru-RU" sz="3300" dirty="0"/>
              <a:t>препараты: </a:t>
            </a:r>
            <a:r>
              <a:rPr lang="ru-RU" sz="3300" b="1" dirty="0" err="1"/>
              <a:t>децис</a:t>
            </a:r>
            <a:r>
              <a:rPr lang="ru-RU" sz="3300" b="1" dirty="0"/>
              <a:t>, </a:t>
            </a:r>
            <a:r>
              <a:rPr lang="ru-RU" sz="3300" b="1" dirty="0" err="1"/>
              <a:t>сплэндер</a:t>
            </a:r>
            <a:r>
              <a:rPr lang="ru-RU" sz="3300" b="1" dirty="0"/>
              <a:t>, </a:t>
            </a:r>
            <a:r>
              <a:rPr lang="ru-RU" sz="3300" b="1" dirty="0" err="1"/>
              <a:t>дельтацид</a:t>
            </a:r>
            <a:r>
              <a:rPr lang="ru-RU" sz="3300" b="1" dirty="0"/>
              <a:t>, фас, К-</a:t>
            </a:r>
            <a:r>
              <a:rPr lang="ru-RU" sz="3300" b="1" dirty="0" err="1"/>
              <a:t>обиоль</a:t>
            </a:r>
            <a:r>
              <a:rPr lang="ru-RU" sz="3300" b="1" dirty="0"/>
              <a:t>, К-отек и др.</a:t>
            </a:r>
            <a:endParaRPr lang="ru-RU" sz="3300" dirty="0"/>
          </a:p>
          <a:p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перметрин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в смеси с хлорофосом образует препарат </a:t>
            </a:r>
            <a:r>
              <a:rPr lang="ru-RU" sz="3300" dirty="0" err="1">
                <a:solidFill>
                  <a:schemeClr val="accent1">
                    <a:lumMod val="75000"/>
                  </a:schemeClr>
                </a:solidFill>
              </a:rPr>
              <a:t>пермефос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бета-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цифлутрин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препарат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бульдок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3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300" b="1" dirty="0"/>
              <a:t>лямбда-</a:t>
            </a:r>
            <a:r>
              <a:rPr lang="ru-RU" sz="3300" b="1" dirty="0" err="1"/>
              <a:t>цигалотрин</a:t>
            </a:r>
            <a:r>
              <a:rPr lang="ru-RU" sz="3300" b="1" dirty="0"/>
              <a:t> </a:t>
            </a:r>
            <a:r>
              <a:rPr lang="ru-RU" sz="3300" dirty="0" err="1"/>
              <a:t>инсектоакарициды</a:t>
            </a:r>
            <a:r>
              <a:rPr lang="ru-RU" sz="3300" dirty="0"/>
              <a:t> </a:t>
            </a:r>
            <a:r>
              <a:rPr lang="ru-RU" sz="3300" b="1" dirty="0"/>
              <a:t>каратэ, Каратэ </a:t>
            </a:r>
            <a:r>
              <a:rPr lang="ru-RU" sz="3300" b="1" dirty="0" err="1"/>
              <a:t>Зеон</a:t>
            </a:r>
            <a:r>
              <a:rPr lang="ru-RU" sz="3300" dirty="0"/>
              <a:t>. </a:t>
            </a:r>
          </a:p>
          <a:p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фенвалерат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препараты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сумицидин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фенвалерат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3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3300" b="1" dirty="0" err="1"/>
              <a:t>фенпропатрин</a:t>
            </a:r>
            <a:r>
              <a:rPr lang="ru-RU" sz="3300" b="1" dirty="0"/>
              <a:t> </a:t>
            </a:r>
            <a:r>
              <a:rPr lang="ru-RU" sz="3300" dirty="0" err="1"/>
              <a:t>инсектоакарицид</a:t>
            </a:r>
            <a:r>
              <a:rPr lang="ru-RU" sz="3300" dirty="0"/>
              <a:t> </a:t>
            </a:r>
            <a:r>
              <a:rPr lang="ru-RU" sz="3300" b="1" dirty="0" err="1"/>
              <a:t>данитол</a:t>
            </a:r>
            <a:r>
              <a:rPr lang="ru-RU" sz="3300" b="1" dirty="0"/>
              <a:t>. </a:t>
            </a:r>
            <a:endParaRPr lang="ru-RU" sz="3300" dirty="0"/>
          </a:p>
          <a:p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бифентрин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1">
                    <a:lumMod val="75000"/>
                  </a:schemeClr>
                </a:solidFill>
              </a:rPr>
              <a:t>инсектоакарициды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талстар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, клипер, семафор.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ru-RU" sz="3300" b="1" dirty="0" err="1"/>
              <a:t>эсфенвалерат</a:t>
            </a:r>
            <a:r>
              <a:rPr lang="ru-RU" sz="3300" b="1" dirty="0"/>
              <a:t> </a:t>
            </a:r>
            <a:r>
              <a:rPr lang="ru-RU" sz="3300" dirty="0"/>
              <a:t>препараты </a:t>
            </a:r>
            <a:r>
              <a:rPr lang="ru-RU" sz="3300" b="1" dirty="0" err="1"/>
              <a:t>суми</a:t>
            </a:r>
            <a:r>
              <a:rPr lang="ru-RU" sz="3300" b="1" dirty="0"/>
              <a:t>-альфа, </a:t>
            </a:r>
            <a:r>
              <a:rPr lang="ru-RU" sz="3300" b="1" dirty="0" err="1"/>
              <a:t>сэмпай</a:t>
            </a:r>
            <a:r>
              <a:rPr lang="ru-RU" sz="3300" dirty="0"/>
              <a:t>.</a:t>
            </a:r>
          </a:p>
          <a:p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тау-</a:t>
            </a:r>
            <a:r>
              <a:rPr lang="ru-RU" sz="3300" b="1" dirty="0" err="1">
                <a:solidFill>
                  <a:schemeClr val="accent1">
                    <a:lumMod val="75000"/>
                  </a:schemeClr>
                </a:solidFill>
              </a:rPr>
              <a:t>флювалинат</a:t>
            </a:r>
            <a:r>
              <a:rPr lang="ru-RU" sz="33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1">
                    <a:lumMod val="75000"/>
                  </a:schemeClr>
                </a:solidFill>
              </a:rPr>
              <a:t>инсектоакарицид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300" dirty="0" err="1">
                <a:solidFill>
                  <a:schemeClr val="accent1">
                    <a:lumMod val="75000"/>
                  </a:schemeClr>
                </a:solidFill>
              </a:rPr>
              <a:t>маврик</a:t>
            </a:r>
            <a:r>
              <a:rPr lang="ru-RU" sz="33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038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4. </a:t>
            </a:r>
            <a:r>
              <a:rPr lang="ru-RU" b="1" dirty="0" err="1" smtClean="0"/>
              <a:t>Неоникотиноиды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rgbClr val="C00000"/>
                </a:solidFill>
              </a:rPr>
              <a:t>Неоникотиноиды</a:t>
            </a:r>
            <a:r>
              <a:rPr lang="ru-RU" dirty="0" smtClean="0">
                <a:solidFill>
                  <a:srgbClr val="C00000"/>
                </a:solidFill>
              </a:rPr>
              <a:t> -  </a:t>
            </a:r>
            <a:r>
              <a:rPr lang="ru-RU" dirty="0">
                <a:solidFill>
                  <a:srgbClr val="C00000"/>
                </a:solidFill>
              </a:rPr>
              <a:t>пример синтеза и использования новых никотинов. </a:t>
            </a:r>
            <a:r>
              <a:rPr lang="ru-RU" dirty="0"/>
              <a:t>Они по­давляют активность </a:t>
            </a:r>
            <a:r>
              <a:rPr lang="ru-RU" dirty="0" err="1"/>
              <a:t>ацетилхолинэстеразы</a:t>
            </a:r>
            <a:r>
              <a:rPr lang="ru-RU" dirty="0"/>
              <a:t>, являются агонистами никотин-</a:t>
            </a:r>
            <a:r>
              <a:rPr lang="ru-RU" dirty="0" err="1"/>
              <a:t>ацетилхолиновых</a:t>
            </a:r>
            <a:r>
              <a:rPr lang="ru-RU" dirty="0"/>
              <a:t> рецепторов постсинаптической мембра­ны, пролонгируют открытие натриевых каналов. У насекомых при этом блокируется передача нервного импульса, и они погибают от нервного перевозбуждения. </a:t>
            </a:r>
            <a:r>
              <a:rPr lang="ru-RU" dirty="0" err="1"/>
              <a:t>Неоникотиноиды</a:t>
            </a:r>
            <a:r>
              <a:rPr lang="ru-RU" dirty="0"/>
              <a:t> не имеют выраженной перекре­стной резистентности. </a:t>
            </a:r>
            <a:r>
              <a:rPr lang="ru-RU" dirty="0" err="1"/>
              <a:t>Неоникотиноиды</a:t>
            </a:r>
            <a:r>
              <a:rPr lang="ru-RU" dirty="0"/>
              <a:t> обладают следующими общими свойствами:</a:t>
            </a:r>
          </a:p>
          <a:p>
            <a:pPr lvl="0"/>
            <a:r>
              <a:rPr lang="ru-RU" dirty="0">
                <a:solidFill>
                  <a:srgbClr val="002060"/>
                </a:solidFill>
              </a:rPr>
              <a:t>избирательностью действия: они хорошо аккумулируются рецеп­торами, имеющимися у насекомых, и плохо — рецепторами, имеющимися у человека и других млекопитающих;</a:t>
            </a:r>
          </a:p>
          <a:p>
            <a:pPr lvl="0"/>
            <a:r>
              <a:rPr lang="ru-RU" dirty="0"/>
              <a:t>нелетучестью: как полярные соединения они не ионизируются</a:t>
            </a:r>
            <a:br>
              <a:rPr lang="ru-RU" dirty="0"/>
            </a:br>
            <a:r>
              <a:rPr lang="ru-RU" dirty="0"/>
              <a:t>при обычных рН, устойчивы к гидролизу;</a:t>
            </a:r>
          </a:p>
          <a:p>
            <a:pPr lvl="0"/>
            <a:r>
              <a:rPr lang="ru-RU" dirty="0"/>
              <a:t> </a:t>
            </a:r>
            <a:r>
              <a:rPr lang="ru-RU" dirty="0">
                <a:solidFill>
                  <a:srgbClr val="002060"/>
                </a:solidFill>
              </a:rPr>
              <a:t>множественным механизмом действия: они являются системны­ми инсектицидами с контактно-кишечным эффектом;</a:t>
            </a:r>
          </a:p>
          <a:p>
            <a:pPr lvl="0"/>
            <a:r>
              <a:rPr lang="ru-RU" dirty="0"/>
              <a:t>Препараты на основе </a:t>
            </a:r>
            <a:r>
              <a:rPr lang="ru-RU" dirty="0" err="1"/>
              <a:t>неоникотиноидов</a:t>
            </a:r>
            <a:r>
              <a:rPr lang="ru-RU" dirty="0"/>
              <a:t> относятся ко 2 и 3 классам для человека и </a:t>
            </a:r>
            <a:r>
              <a:rPr lang="ru-RU" u="sng" dirty="0"/>
              <a:t>1</a:t>
            </a:r>
            <a:r>
              <a:rPr lang="ru-RU" dirty="0"/>
              <a:t> и 3 классам опасности для пчел.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314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/>
              <a:t>На российском рынке пестицидов они представлены четырьмя действующими веществами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88632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>
                <a:solidFill>
                  <a:srgbClr val="663300"/>
                </a:solidFill>
              </a:rPr>
              <a:t>Имидаклоприд</a:t>
            </a:r>
            <a:r>
              <a:rPr lang="ru-RU" b="1" dirty="0">
                <a:solidFill>
                  <a:srgbClr val="663300"/>
                </a:solidFill>
              </a:rPr>
              <a:t>. </a:t>
            </a:r>
            <a:r>
              <a:rPr lang="ru-RU" dirty="0">
                <a:solidFill>
                  <a:srgbClr val="663300"/>
                </a:solidFill>
              </a:rPr>
              <a:t>Препарат </a:t>
            </a:r>
            <a:r>
              <a:rPr lang="ru-RU" b="1" dirty="0" err="1">
                <a:solidFill>
                  <a:srgbClr val="663300"/>
                </a:solidFill>
              </a:rPr>
              <a:t>конфидор</a:t>
            </a:r>
            <a:r>
              <a:rPr lang="ru-RU" b="1" dirty="0">
                <a:solidFill>
                  <a:srgbClr val="663300"/>
                </a:solidFill>
              </a:rPr>
              <a:t>, </a:t>
            </a:r>
            <a:r>
              <a:rPr lang="ru-RU" b="1" dirty="0" err="1">
                <a:solidFill>
                  <a:srgbClr val="663300"/>
                </a:solidFill>
              </a:rPr>
              <a:t>танрек</a:t>
            </a:r>
            <a:r>
              <a:rPr lang="ru-RU" b="1" dirty="0">
                <a:solidFill>
                  <a:srgbClr val="663300"/>
                </a:solidFill>
              </a:rPr>
              <a:t> ВРК (200 г/л)</a:t>
            </a:r>
            <a:r>
              <a:rPr lang="ru-RU" dirty="0">
                <a:solidFill>
                  <a:srgbClr val="663300"/>
                </a:solidFill>
              </a:rPr>
              <a:t> </a:t>
            </a:r>
            <a:r>
              <a:rPr lang="ru-RU" i="1" dirty="0">
                <a:solidFill>
                  <a:srgbClr val="663300"/>
                </a:solidFill>
              </a:rPr>
              <a:t>предназначен для борьбы с колюще-сосущими и грызущими насекомыми, в том числе с тлями, </a:t>
            </a:r>
            <a:r>
              <a:rPr lang="ru-RU" i="1" dirty="0" err="1">
                <a:solidFill>
                  <a:srgbClr val="663300"/>
                </a:solidFill>
              </a:rPr>
              <a:t>белокрылкой</a:t>
            </a:r>
            <a:r>
              <a:rPr lang="ru-RU" i="1" dirty="0">
                <a:solidFill>
                  <a:srgbClr val="663300"/>
                </a:solidFill>
              </a:rPr>
              <a:t>, </a:t>
            </a:r>
            <a:r>
              <a:rPr lang="ru-RU" i="1" dirty="0" err="1">
                <a:solidFill>
                  <a:srgbClr val="663300"/>
                </a:solidFill>
              </a:rPr>
              <a:t>трипсами</a:t>
            </a:r>
            <a:r>
              <a:rPr lang="ru-RU" i="1" dirty="0">
                <a:solidFill>
                  <a:srgbClr val="663300"/>
                </a:solidFill>
              </a:rPr>
              <a:t>, минерами, колорадским жу­ком и некоторыми другими. </a:t>
            </a:r>
            <a:r>
              <a:rPr lang="ru-RU" dirty="0" smtClean="0">
                <a:solidFill>
                  <a:srgbClr val="663300"/>
                </a:solidFill>
              </a:rPr>
              <a:t>Он </a:t>
            </a:r>
            <a:r>
              <a:rPr lang="ru-RU" dirty="0">
                <a:solidFill>
                  <a:srgbClr val="663300"/>
                </a:solidFill>
              </a:rPr>
              <a:t>обладает высокой стойкостью в почве, период полураспада (ДТ</a:t>
            </a:r>
            <a:r>
              <a:rPr lang="ru-RU" baseline="-25000" dirty="0">
                <a:solidFill>
                  <a:srgbClr val="663300"/>
                </a:solidFill>
              </a:rPr>
              <a:t>50</a:t>
            </a:r>
            <a:r>
              <a:rPr lang="ru-RU" dirty="0">
                <a:solidFill>
                  <a:srgbClr val="663300"/>
                </a:solidFill>
              </a:rPr>
              <a:t>) составляет до 100 дней. Исчезновение из почвы и водоемов происходит в основном из-за фотолиза. Скорость фотолиза возрастает при высокой влажности почвы и высокой инсоляции. </a:t>
            </a:r>
            <a:endParaRPr lang="ru-RU" dirty="0" smtClean="0">
              <a:solidFill>
                <a:srgbClr val="663300"/>
              </a:solidFill>
            </a:endParaRPr>
          </a:p>
          <a:p>
            <a:r>
              <a:rPr lang="ru-RU" b="1" dirty="0" err="1" smtClean="0"/>
              <a:t>Ацетамиприд</a:t>
            </a:r>
            <a:r>
              <a:rPr lang="ru-RU" b="1" dirty="0" smtClean="0"/>
              <a:t> </a:t>
            </a:r>
            <a:r>
              <a:rPr lang="ru-RU" dirty="0"/>
              <a:t>применяется в виде препарата </a:t>
            </a:r>
            <a:r>
              <a:rPr lang="ru-RU" b="1" dirty="0" err="1"/>
              <a:t>моспилан</a:t>
            </a:r>
            <a:r>
              <a:rPr lang="ru-RU" b="1" dirty="0"/>
              <a:t>, РП (200 г/кг).</a:t>
            </a:r>
            <a:r>
              <a:rPr lang="ru-RU" dirty="0"/>
              <a:t> Этот препарат подавляет тепличную </a:t>
            </a:r>
            <a:r>
              <a:rPr lang="ru-RU" dirty="0" err="1"/>
              <a:t>белокрылку</a:t>
            </a:r>
            <a:r>
              <a:rPr lang="ru-RU" dirty="0"/>
              <a:t>, на пшенице — клопа вредную черепашку и хлебную жужелицу, на картофеле — колорадско­го жука, на пастбищах — саранчовых. </a:t>
            </a:r>
            <a:r>
              <a:rPr lang="ru-RU" dirty="0" err="1" smtClean="0"/>
              <a:t>Моспилан</a:t>
            </a:r>
            <a:r>
              <a:rPr lang="ru-RU" dirty="0" smtClean="0"/>
              <a:t> </a:t>
            </a:r>
            <a:r>
              <a:rPr lang="ru-RU" dirty="0"/>
              <a:t>обладает сильным системным действием, в но на поверхности растений </a:t>
            </a:r>
            <a:r>
              <a:rPr lang="ru-RU" dirty="0" err="1"/>
              <a:t>малостоек</a:t>
            </a:r>
            <a:r>
              <a:rPr lang="ru-RU" dirty="0"/>
              <a:t> и разру­шается в течение 3 — 4 дней. </a:t>
            </a:r>
            <a:endParaRPr lang="ru-RU" dirty="0" smtClean="0"/>
          </a:p>
          <a:p>
            <a:r>
              <a:rPr lang="ru-RU" b="1" dirty="0" err="1" smtClean="0">
                <a:solidFill>
                  <a:srgbClr val="663300"/>
                </a:solidFill>
              </a:rPr>
              <a:t>Тиаметоксам</a:t>
            </a:r>
            <a:r>
              <a:rPr lang="ru-RU" b="1" dirty="0" smtClean="0">
                <a:solidFill>
                  <a:srgbClr val="663300"/>
                </a:solidFill>
              </a:rPr>
              <a:t> </a:t>
            </a:r>
            <a:r>
              <a:rPr lang="ru-RU" dirty="0">
                <a:solidFill>
                  <a:srgbClr val="663300"/>
                </a:solidFill>
              </a:rPr>
              <a:t>используется в виде препарата </a:t>
            </a:r>
            <a:r>
              <a:rPr lang="ru-RU" b="1" dirty="0" err="1">
                <a:solidFill>
                  <a:srgbClr val="663300"/>
                </a:solidFill>
              </a:rPr>
              <a:t>актара</a:t>
            </a:r>
            <a:r>
              <a:rPr lang="ru-RU" b="1" dirty="0">
                <a:solidFill>
                  <a:srgbClr val="663300"/>
                </a:solidFill>
              </a:rPr>
              <a:t>, ВДГ (250 г/кг).</a:t>
            </a:r>
            <a:r>
              <a:rPr lang="ru-RU" dirty="0">
                <a:solidFill>
                  <a:srgbClr val="663300"/>
                </a:solidFill>
              </a:rPr>
              <a:t> Это инсектицид системного и контактно-кишечного действия с </a:t>
            </a:r>
            <a:r>
              <a:rPr lang="ru-RU" dirty="0" err="1">
                <a:solidFill>
                  <a:srgbClr val="663300"/>
                </a:solidFill>
              </a:rPr>
              <a:t>трансламинарной</a:t>
            </a:r>
            <a:r>
              <a:rPr lang="ru-RU" dirty="0">
                <a:solidFill>
                  <a:srgbClr val="663300"/>
                </a:solidFill>
              </a:rPr>
              <a:t> активностью. Он подавляет колюще-сосущих насе­комых (</a:t>
            </a:r>
            <a:r>
              <a:rPr lang="ru-RU" dirty="0" err="1">
                <a:solidFill>
                  <a:srgbClr val="663300"/>
                </a:solidFill>
              </a:rPr>
              <a:t>белокрылку</a:t>
            </a:r>
            <a:r>
              <a:rPr lang="ru-RU" dirty="0">
                <a:solidFill>
                  <a:srgbClr val="663300"/>
                </a:solidFill>
              </a:rPr>
              <a:t>, </a:t>
            </a:r>
            <a:r>
              <a:rPr lang="ru-RU" dirty="0" smtClean="0">
                <a:solidFill>
                  <a:srgbClr val="663300"/>
                </a:solidFill>
              </a:rPr>
              <a:t>тлей), </a:t>
            </a:r>
            <a:r>
              <a:rPr lang="ru-RU" dirty="0" err="1">
                <a:solidFill>
                  <a:srgbClr val="663300"/>
                </a:solidFill>
              </a:rPr>
              <a:t>листогрызущих</a:t>
            </a:r>
            <a:r>
              <a:rPr lang="ru-RU" dirty="0">
                <a:solidFill>
                  <a:srgbClr val="663300"/>
                </a:solidFill>
              </a:rPr>
              <a:t> насекомых (хлебную </a:t>
            </a:r>
            <a:r>
              <a:rPr lang="ru-RU" dirty="0" err="1">
                <a:solidFill>
                  <a:srgbClr val="663300"/>
                </a:solidFill>
              </a:rPr>
              <a:t>пьявицу</a:t>
            </a:r>
            <a:r>
              <a:rPr lang="ru-RU" dirty="0">
                <a:solidFill>
                  <a:srgbClr val="663300"/>
                </a:solidFill>
              </a:rPr>
              <a:t> и хлебную жужелицу, колорадского жука). </a:t>
            </a:r>
            <a:r>
              <a:rPr lang="ru-RU" dirty="0" smtClean="0">
                <a:solidFill>
                  <a:srgbClr val="663300"/>
                </a:solidFill>
              </a:rPr>
              <a:t>Препарат </a:t>
            </a:r>
            <a:r>
              <a:rPr lang="ru-RU" dirty="0">
                <a:solidFill>
                  <a:srgbClr val="663300"/>
                </a:solidFill>
              </a:rPr>
              <a:t>полностью перераспределяется по листу растения уже через 20ч. Период его защитного дей­ствия составляет 2-4 недели. Он </a:t>
            </a:r>
            <a:r>
              <a:rPr lang="ru-RU" dirty="0" err="1">
                <a:solidFill>
                  <a:srgbClr val="663300"/>
                </a:solidFill>
              </a:rPr>
              <a:t>нефитотоксичен</a:t>
            </a:r>
            <a:r>
              <a:rPr lang="ru-RU" dirty="0">
                <a:solidFill>
                  <a:srgbClr val="663300"/>
                </a:solidFill>
              </a:rPr>
              <a:t>. Относится к 3 классу опасности.</a:t>
            </a:r>
          </a:p>
          <a:p>
            <a:r>
              <a:rPr lang="ru-RU" b="1" dirty="0" err="1"/>
              <a:t>Тиаклоприд</a:t>
            </a:r>
            <a:r>
              <a:rPr lang="ru-RU" b="1" dirty="0"/>
              <a:t> </a:t>
            </a:r>
            <a:r>
              <a:rPr lang="ru-RU" dirty="0"/>
              <a:t>препарат </a:t>
            </a:r>
            <a:r>
              <a:rPr lang="ru-RU" b="1" dirty="0"/>
              <a:t>калипсо, КС (480 г/л)</a:t>
            </a:r>
            <a:r>
              <a:rPr lang="ru-RU" dirty="0"/>
              <a:t> зарегистрирован в России для применения на яблоне против яблонной плодожорки и других листоверток, а также яблонного цветоеда</a:t>
            </a:r>
            <a:r>
              <a:rPr lang="ru-RU" dirty="0" smtClean="0"/>
              <a:t>. ( 2 класс опасности)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056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5. Инсектициды природного происхождения (биопестициды</a:t>
            </a:r>
            <a:r>
              <a:rPr lang="ru-RU" sz="2400" b="1" dirty="0" smtClean="0">
                <a:solidFill>
                  <a:srgbClr val="C00000"/>
                </a:solidFill>
              </a:rPr>
              <a:t>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800" dirty="0">
                <a:solidFill>
                  <a:schemeClr val="accent1">
                    <a:lumMod val="75000"/>
                  </a:schemeClr>
                </a:solidFill>
              </a:rPr>
              <a:t>К микробным продуктам для контроля насекомых и клещей отно­сятся </a:t>
            </a:r>
            <a:r>
              <a:rPr lang="ru-RU" sz="3800" b="1" dirty="0" err="1">
                <a:solidFill>
                  <a:schemeClr val="accent1">
                    <a:lumMod val="75000"/>
                  </a:schemeClr>
                </a:solidFill>
              </a:rPr>
              <a:t>авермектины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ru-RU" sz="3800" b="1" dirty="0" err="1">
                <a:solidFill>
                  <a:schemeClr val="accent1">
                    <a:lumMod val="75000"/>
                  </a:schemeClr>
                </a:solidFill>
              </a:rPr>
              <a:t>мильбемицины</a:t>
            </a:r>
            <a:r>
              <a:rPr lang="ru-RU" sz="3800" b="1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3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3600" b="1" dirty="0" err="1"/>
              <a:t>Авермектины</a:t>
            </a:r>
            <a:r>
              <a:rPr lang="ru-RU" sz="3600" b="1" dirty="0"/>
              <a:t> </a:t>
            </a:r>
            <a:r>
              <a:rPr lang="ru-RU" sz="3600" dirty="0"/>
              <a:t>— продукты жизнедеятельности грибов актиномицетов, в частности </a:t>
            </a:r>
            <a:r>
              <a:rPr lang="en-US" sz="3600" dirty="0"/>
              <a:t>Streptomyces </a:t>
            </a:r>
            <a:r>
              <a:rPr lang="en-US" sz="3600" dirty="0" err="1"/>
              <a:t>avermitilis</a:t>
            </a:r>
            <a:r>
              <a:rPr lang="ru-RU" sz="3600" i="1" dirty="0"/>
              <a:t>. </a:t>
            </a:r>
            <a:r>
              <a:rPr lang="ru-RU" sz="3600" dirty="0"/>
              <a:t>Токсические вещества, получа­емые на их основе, сложно отнести только к химическим или только к биологическим соединениям. В ряде стран подобные «двойственные» препараты в настоящее время классифицируются как биопестициды.</a:t>
            </a:r>
          </a:p>
          <a:p>
            <a:pPr marL="0" indent="0">
              <a:buNone/>
            </a:pPr>
            <a:r>
              <a:rPr lang="ru-RU" sz="3600" dirty="0" err="1">
                <a:solidFill>
                  <a:srgbClr val="663300"/>
                </a:solidFill>
              </a:rPr>
              <a:t>Авермектины</a:t>
            </a:r>
            <a:r>
              <a:rPr lang="ru-RU" sz="3600" dirty="0">
                <a:solidFill>
                  <a:srgbClr val="663300"/>
                </a:solidFill>
              </a:rPr>
              <a:t> имеют следующие действующие вещества: </a:t>
            </a:r>
            <a:r>
              <a:rPr lang="ru-RU" sz="3600" b="1" dirty="0" err="1">
                <a:solidFill>
                  <a:srgbClr val="663300"/>
                </a:solidFill>
              </a:rPr>
              <a:t>аверсектин</a:t>
            </a:r>
            <a:r>
              <a:rPr lang="ru-RU" sz="3600" b="1" dirty="0">
                <a:solidFill>
                  <a:srgbClr val="663300"/>
                </a:solidFill>
              </a:rPr>
              <a:t> С </a:t>
            </a:r>
            <a:r>
              <a:rPr lang="ru-RU" sz="3600" dirty="0">
                <a:solidFill>
                  <a:srgbClr val="663300"/>
                </a:solidFill>
              </a:rPr>
              <a:t>(препараты серии </a:t>
            </a:r>
            <a:r>
              <a:rPr lang="ru-RU" sz="3600" dirty="0" err="1">
                <a:solidFill>
                  <a:srgbClr val="663300"/>
                </a:solidFill>
              </a:rPr>
              <a:t>фитоверм</a:t>
            </a:r>
            <a:r>
              <a:rPr lang="ru-RU" sz="3600" dirty="0">
                <a:solidFill>
                  <a:srgbClr val="663300"/>
                </a:solidFill>
              </a:rPr>
              <a:t>, КЭ), </a:t>
            </a:r>
            <a:r>
              <a:rPr lang="ru-RU" sz="3600" b="1" dirty="0" err="1">
                <a:solidFill>
                  <a:srgbClr val="663300"/>
                </a:solidFill>
              </a:rPr>
              <a:t>абамектин</a:t>
            </a:r>
            <a:r>
              <a:rPr lang="ru-RU" sz="3600" b="1" dirty="0">
                <a:solidFill>
                  <a:srgbClr val="663300"/>
                </a:solidFill>
              </a:rPr>
              <a:t> </a:t>
            </a:r>
            <a:r>
              <a:rPr lang="ru-RU" sz="3600" dirty="0">
                <a:solidFill>
                  <a:srgbClr val="663300"/>
                </a:solidFill>
              </a:rPr>
              <a:t>(препарат </a:t>
            </a:r>
            <a:r>
              <a:rPr lang="ru-RU" sz="3600" dirty="0" err="1">
                <a:solidFill>
                  <a:srgbClr val="663300"/>
                </a:solidFill>
              </a:rPr>
              <a:t>вертимек</a:t>
            </a:r>
            <a:r>
              <a:rPr lang="ru-RU" sz="3600" dirty="0">
                <a:solidFill>
                  <a:srgbClr val="663300"/>
                </a:solidFill>
              </a:rPr>
              <a:t>, КЭ — 18 г/л), </a:t>
            </a:r>
            <a:r>
              <a:rPr lang="ru-RU" sz="3600" b="1" dirty="0" err="1">
                <a:solidFill>
                  <a:srgbClr val="663300"/>
                </a:solidFill>
              </a:rPr>
              <a:t>авертин</a:t>
            </a:r>
            <a:r>
              <a:rPr lang="ru-RU" sz="3600" b="1" dirty="0">
                <a:solidFill>
                  <a:srgbClr val="663300"/>
                </a:solidFill>
              </a:rPr>
              <a:t> </a:t>
            </a:r>
            <a:r>
              <a:rPr lang="ru-RU" sz="3600" dirty="0">
                <a:solidFill>
                  <a:srgbClr val="663300"/>
                </a:solidFill>
              </a:rPr>
              <a:t>N (препарат акарин, КЭ — 2 г/л).</a:t>
            </a:r>
          </a:p>
          <a:p>
            <a:pPr marL="0" indent="0">
              <a:buNone/>
            </a:pPr>
            <a:r>
              <a:rPr lang="ru-RU" sz="3600" dirty="0"/>
              <a:t>Механизм действия — </a:t>
            </a:r>
            <a:r>
              <a:rPr lang="ru-RU" sz="3600" dirty="0" err="1"/>
              <a:t>нейротоксиного</a:t>
            </a:r>
            <a:r>
              <a:rPr lang="ru-RU" sz="3600" dirty="0"/>
              <a:t> типа. </a:t>
            </a:r>
            <a:r>
              <a:rPr lang="ru-RU" sz="3600" dirty="0" err="1" smtClean="0"/>
              <a:t>Авермектины</a:t>
            </a:r>
            <a:r>
              <a:rPr lang="ru-RU" sz="3600" dirty="0" smtClean="0"/>
              <a:t> </a:t>
            </a:r>
            <a:r>
              <a:rPr lang="ru-RU" sz="3600" dirty="0"/>
              <a:t>хорошо действуют на вредителей при температу­рах 18 - 20 °С, а при температурах выше 28 °С их эффективность возрастает в 2 раза</a:t>
            </a:r>
            <a:r>
              <a:rPr lang="ru-RU" sz="3600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60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C00000"/>
                </a:solidFill>
              </a:rPr>
              <a:t>1. Общие понятия о средствах борьбы с вредителями сельскохозяйственных культур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712968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Затрудняют борьбу </a:t>
            </a:r>
            <a:r>
              <a:rPr lang="ru-RU" dirty="0"/>
              <a:t>с насекомыми и клещами </a:t>
            </a:r>
            <a:r>
              <a:rPr lang="ru-RU" dirty="0" smtClean="0"/>
              <a:t> следующие факторы:  </a:t>
            </a:r>
          </a:p>
          <a:p>
            <a:r>
              <a:rPr lang="ru-RU" dirty="0" smtClean="0"/>
              <a:t>многообразие </a:t>
            </a:r>
            <a:r>
              <a:rPr lang="ru-RU" dirty="0"/>
              <a:t>видов и вредящих форм, </a:t>
            </a:r>
            <a:endParaRPr lang="ru-RU" dirty="0" smtClean="0"/>
          </a:p>
          <a:p>
            <a:r>
              <a:rPr lang="ru-RU" dirty="0" smtClean="0"/>
              <a:t>особенности </a:t>
            </a:r>
            <a:r>
              <a:rPr lang="ru-RU" dirty="0"/>
              <a:t>строения, биологии и экологии, такие как мощные защитные покровы, высокая жизнеспособность, плодовитость и приспособляемость к новым условиям, большое количество генераций за один сезон, разнооб­разие мест </a:t>
            </a:r>
            <a:r>
              <a:rPr lang="ru-RU" dirty="0" smtClean="0"/>
              <a:t>обитания.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Они же обуславливают подбор </a:t>
            </a:r>
            <a:r>
              <a:rPr lang="ru-RU" dirty="0"/>
              <a:t>эффективных химических средств защиты.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197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5. Инсектициды природного происхождения (биопестициды</a:t>
            </a:r>
            <a:r>
              <a:rPr lang="ru-RU" sz="2400" b="1" dirty="0" smtClean="0">
                <a:solidFill>
                  <a:srgbClr val="C00000"/>
                </a:solidFill>
              </a:rPr>
              <a:t>)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48680"/>
            <a:ext cx="8712968" cy="61926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600" dirty="0" err="1" smtClean="0">
                <a:solidFill>
                  <a:srgbClr val="663300"/>
                </a:solidFill>
              </a:rPr>
              <a:t>Авермектины</a:t>
            </a:r>
            <a:r>
              <a:rPr lang="ru-RU" sz="3600" dirty="0" smtClean="0">
                <a:solidFill>
                  <a:srgbClr val="663300"/>
                </a:solidFill>
              </a:rPr>
              <a:t> </a:t>
            </a:r>
            <a:r>
              <a:rPr lang="ru-RU" sz="3600" dirty="0">
                <a:solidFill>
                  <a:srgbClr val="663300"/>
                </a:solidFill>
              </a:rPr>
              <a:t>не являются стойкими соединениями, на поверхнос­ти растений, почвы и воды при действии солнечных лучей и кислоро­да их период полураспада составляет всего 12 ч. </a:t>
            </a:r>
            <a:r>
              <a:rPr lang="ru-RU" sz="3600" dirty="0" err="1" smtClean="0">
                <a:solidFill>
                  <a:srgbClr val="663300"/>
                </a:solidFill>
              </a:rPr>
              <a:t>Авермектины</a:t>
            </a:r>
            <a:r>
              <a:rPr lang="ru-RU" sz="3600" dirty="0" smtClean="0">
                <a:solidFill>
                  <a:srgbClr val="663300"/>
                </a:solidFill>
              </a:rPr>
              <a:t> </a:t>
            </a:r>
            <a:r>
              <a:rPr lang="ru-RU" sz="3600" dirty="0">
                <a:solidFill>
                  <a:srgbClr val="663300"/>
                </a:solidFill>
              </a:rPr>
              <a:t>относят ко 2 - 3 классам опасности. При работе с ни­ми нельзя допускать в зону обработки детей. Дело в том, что токсич­ность </a:t>
            </a:r>
            <a:r>
              <a:rPr lang="ru-RU" sz="3600" dirty="0" err="1">
                <a:solidFill>
                  <a:srgbClr val="663300"/>
                </a:solidFill>
              </a:rPr>
              <a:t>авермектинов</a:t>
            </a:r>
            <a:r>
              <a:rPr lang="ru-RU" sz="3600" dirty="0">
                <a:solidFill>
                  <a:srgbClr val="663300"/>
                </a:solidFill>
              </a:rPr>
              <a:t> зависит от возраста человека, они опаснее людям до 21 года.</a:t>
            </a:r>
          </a:p>
          <a:p>
            <a:pPr marL="0" indent="0">
              <a:buNone/>
            </a:pPr>
            <a:r>
              <a:rPr lang="ru-RU" sz="3600" dirty="0"/>
              <a:t>Препараты не вызывают кожно-раздражающих и аллергических реакций (однако возможна индивидуальная чувствительность). </a:t>
            </a:r>
            <a:r>
              <a:rPr lang="ru-RU" sz="3600" dirty="0" err="1"/>
              <a:t>Нефитотоксичны</a:t>
            </a:r>
            <a:r>
              <a:rPr lang="ru-RU" sz="3600" dirty="0"/>
              <a:t> в рекомендуемых дозах (кроме </a:t>
            </a:r>
            <a:r>
              <a:rPr lang="ru-RU" sz="3600" dirty="0" err="1"/>
              <a:t>фитоверма</a:t>
            </a:r>
            <a:r>
              <a:rPr lang="ru-RU" sz="3600" dirty="0"/>
              <a:t> М). 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>
                <a:solidFill>
                  <a:srgbClr val="663300"/>
                </a:solidFill>
              </a:rPr>
              <a:t>По </a:t>
            </a:r>
            <a:r>
              <a:rPr lang="ru-RU" sz="3600" dirty="0">
                <a:solidFill>
                  <a:srgbClr val="663300"/>
                </a:solidFill>
              </a:rPr>
              <a:t>отно­шению к пчелам обладают средней токсичностью, но уже через 2 - 4 ч после высыхания на поверхности листьев препараты не представляют опасности для насекомых-опылителей. В то же время выпуск энтомофагов целесообразно проводить через неделю после их применения. </a:t>
            </a:r>
            <a:r>
              <a:rPr lang="ru-RU" sz="3600" dirty="0" err="1">
                <a:solidFill>
                  <a:srgbClr val="663300"/>
                </a:solidFill>
              </a:rPr>
              <a:t>Авермектины</a:t>
            </a:r>
            <a:r>
              <a:rPr lang="ru-RU" sz="3600" dirty="0">
                <a:solidFill>
                  <a:srgbClr val="663300"/>
                </a:solidFill>
              </a:rPr>
              <a:t> токсичны для большинства водных беспозвоночных и рыб поэтому нельзя допускать попадания препарата в естественные водоемы.</a:t>
            </a:r>
          </a:p>
          <a:p>
            <a:pPr marL="0" indent="0">
              <a:buNone/>
            </a:pPr>
            <a:r>
              <a:rPr lang="ru-RU" sz="3600" dirty="0"/>
              <a:t>Они сильно поглощаются почвой, но почти не передвигаются по профилю, из почвы в растение не поступают. Период полураспада (ДТ</a:t>
            </a:r>
            <a:r>
              <a:rPr lang="ru-RU" sz="3600" baseline="-25000" dirty="0"/>
              <a:t>50</a:t>
            </a:r>
            <a:r>
              <a:rPr lang="ru-RU" sz="3600" dirty="0"/>
              <a:t>) составляет 1-7 дней</a:t>
            </a:r>
            <a:r>
              <a:rPr lang="ru-RU" sz="3600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899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Азадирахтины</a:t>
            </a:r>
            <a:r>
              <a:rPr lang="ru-RU" b="1" dirty="0" smtClean="0"/>
              <a:t>. </a:t>
            </a:r>
            <a:r>
              <a:rPr lang="ru-RU" dirty="0"/>
              <a:t>В настоящее время имеется большое количество растений, которые содержат инсектицидные ве­щества. Примером подобных веществ, кроме пиретрума, является </a:t>
            </a:r>
            <a:r>
              <a:rPr lang="ru-RU" b="1" dirty="0" err="1"/>
              <a:t>азадирахтин</a:t>
            </a:r>
            <a:r>
              <a:rPr lang="ru-RU" b="1" dirty="0"/>
              <a:t> </a:t>
            </a:r>
            <a:r>
              <a:rPr lang="ru-RU" dirty="0"/>
              <a:t>из группы так называемых «зеленых» инсектицидов </a:t>
            </a:r>
            <a:r>
              <a:rPr lang="ru-RU" dirty="0">
                <a:solidFill>
                  <a:srgbClr val="663300"/>
                </a:solidFill>
              </a:rPr>
              <a:t>(«</a:t>
            </a:r>
            <a:r>
              <a:rPr lang="en-US" dirty="0">
                <a:solidFill>
                  <a:srgbClr val="663300"/>
                </a:solidFill>
              </a:rPr>
              <a:t>green</a:t>
            </a:r>
            <a:r>
              <a:rPr lang="ru-RU" dirty="0">
                <a:solidFill>
                  <a:srgbClr val="663300"/>
                </a:solidFill>
              </a:rPr>
              <a:t>»-</a:t>
            </a:r>
            <a:r>
              <a:rPr lang="en-US" dirty="0">
                <a:solidFill>
                  <a:srgbClr val="663300"/>
                </a:solidFill>
              </a:rPr>
              <a:t>insecticides</a:t>
            </a:r>
            <a:r>
              <a:rPr lang="ru-RU" dirty="0">
                <a:solidFill>
                  <a:srgbClr val="663300"/>
                </a:solidFill>
              </a:rPr>
              <a:t>). </a:t>
            </a:r>
            <a:r>
              <a:rPr lang="ru-RU" dirty="0"/>
              <a:t>Он экстрагируется из семян — ин­дийской сирени. </a:t>
            </a:r>
            <a:r>
              <a:rPr lang="ru-RU" dirty="0" err="1"/>
              <a:t>Азадирахтины</a:t>
            </a:r>
            <a:r>
              <a:rPr lang="ru-RU" dirty="0"/>
              <a:t> оказывают множественные токсические воз­действия на </a:t>
            </a:r>
            <a:r>
              <a:rPr lang="ru-RU" dirty="0" smtClean="0"/>
              <a:t>насекомых. В </a:t>
            </a:r>
            <a:r>
              <a:rPr lang="ru-RU" dirty="0"/>
              <a:t>последние годы исследуются инсектицидные начала </a:t>
            </a:r>
            <a:r>
              <a:rPr lang="ru-RU" dirty="0" smtClean="0"/>
              <a:t>ряда растений из родов </a:t>
            </a:r>
            <a:r>
              <a:rPr lang="en-US" i="1" dirty="0" err="1" smtClean="0"/>
              <a:t>Azadirachta</a:t>
            </a:r>
            <a:r>
              <a:rPr lang="ru-RU" i="1" dirty="0" smtClean="0"/>
              <a:t>,</a:t>
            </a:r>
            <a:r>
              <a:rPr lang="en-US" i="1" dirty="0" smtClean="0"/>
              <a:t> </a:t>
            </a:r>
            <a:r>
              <a:rPr lang="en-US" i="1" dirty="0" err="1" smtClean="0"/>
              <a:t>Melia</a:t>
            </a:r>
            <a:r>
              <a:rPr lang="ru-RU" i="1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Ryania</a:t>
            </a:r>
            <a:r>
              <a:rPr lang="en-US" dirty="0" smtClean="0"/>
              <a:t> </a:t>
            </a:r>
            <a:r>
              <a:rPr lang="en-US" dirty="0" err="1" smtClean="0"/>
              <a:t>Heliopsis</a:t>
            </a:r>
            <a:r>
              <a:rPr lang="ru-RU" dirty="0" smtClean="0"/>
              <a:t>, </a:t>
            </a:r>
            <a:r>
              <a:rPr lang="en-US" dirty="0" smtClean="0"/>
              <a:t>Piper </a:t>
            </a:r>
            <a:r>
              <a:rPr lang="ru-RU" dirty="0" smtClean="0"/>
              <a:t> и др.</a:t>
            </a:r>
            <a:endParaRPr lang="ru-RU" dirty="0"/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894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6. Инсектициды других химических </a:t>
            </a:r>
            <a:r>
              <a:rPr lang="ru-RU" sz="3200" b="1" dirty="0" smtClean="0">
                <a:solidFill>
                  <a:srgbClr val="C00000"/>
                </a:solidFill>
              </a:rPr>
              <a:t>групп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79426"/>
            <a:ext cx="8856984" cy="59766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Бенсултап</a:t>
            </a:r>
            <a:r>
              <a:rPr lang="ru-RU" b="1" dirty="0"/>
              <a:t> </a:t>
            </a:r>
            <a:r>
              <a:rPr lang="ru-RU" dirty="0"/>
              <a:t>препарат </a:t>
            </a:r>
            <a:r>
              <a:rPr lang="ru-RU" b="1" dirty="0" err="1"/>
              <a:t>банкол</a:t>
            </a:r>
            <a:r>
              <a:rPr lang="ru-RU" b="1" dirty="0"/>
              <a:t> </a:t>
            </a:r>
            <a:r>
              <a:rPr lang="ru-RU" dirty="0"/>
              <a:t>— аналог природного </a:t>
            </a:r>
            <a:r>
              <a:rPr lang="ru-RU" dirty="0" err="1"/>
              <a:t>нейротоксина</a:t>
            </a:r>
            <a:r>
              <a:rPr lang="ru-RU" dirty="0"/>
              <a:t>, выделяемого из морских многощетинковых червей </a:t>
            </a:r>
            <a:r>
              <a:rPr lang="ru-RU" dirty="0" smtClean="0"/>
              <a:t>нереид.</a:t>
            </a:r>
            <a:r>
              <a:rPr lang="ru-RU" i="1" dirty="0"/>
              <a:t> </a:t>
            </a:r>
            <a:r>
              <a:rPr lang="ru-RU" b="1" dirty="0" err="1" smtClean="0"/>
              <a:t>Банкол</a:t>
            </a:r>
            <a:r>
              <a:rPr lang="ru-RU" b="1" dirty="0"/>
              <a:t>, СП (500 г/кг)</a:t>
            </a:r>
            <a:r>
              <a:rPr lang="ru-RU" dirty="0"/>
              <a:t> используется в основном против жесткокры­лых </a:t>
            </a:r>
            <a:r>
              <a:rPr lang="ru-RU" dirty="0" err="1" smtClean="0"/>
              <a:t>Малоопасен</a:t>
            </a:r>
            <a:r>
              <a:rPr lang="ru-RU" dirty="0" smtClean="0"/>
              <a:t> </a:t>
            </a:r>
            <a:r>
              <a:rPr lang="ru-RU" dirty="0"/>
              <a:t>для теплокровных животных, кумулятивные свойства выражены слабо.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Диафентиурон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препарат </a:t>
            </a:r>
            <a:r>
              <a:rPr lang="ru-RU" b="1" dirty="0">
                <a:solidFill>
                  <a:srgbClr val="002060"/>
                </a:solidFill>
              </a:rPr>
              <a:t>пегас </a:t>
            </a:r>
            <a:r>
              <a:rPr lang="ru-RU" dirty="0">
                <a:solidFill>
                  <a:srgbClr val="002060"/>
                </a:solidFill>
              </a:rPr>
              <a:t>— </a:t>
            </a:r>
            <a:r>
              <a:rPr lang="ru-RU" dirty="0" err="1">
                <a:solidFill>
                  <a:srgbClr val="002060"/>
                </a:solidFill>
              </a:rPr>
              <a:t>инсектоакарицид</a:t>
            </a:r>
            <a:r>
              <a:rPr lang="ru-RU" dirty="0">
                <a:solidFill>
                  <a:srgbClr val="002060"/>
                </a:solidFill>
              </a:rPr>
              <a:t>, применяемый в защищенном грунте в борьбе с колюще-сосущими насекомыми и клещами (тепличной </a:t>
            </a:r>
            <a:r>
              <a:rPr lang="ru-RU" dirty="0" err="1">
                <a:solidFill>
                  <a:srgbClr val="002060"/>
                </a:solidFill>
              </a:rPr>
              <a:t>белокрылкой</a:t>
            </a:r>
            <a:r>
              <a:rPr lang="ru-RU" dirty="0">
                <a:solidFill>
                  <a:srgbClr val="002060"/>
                </a:solidFill>
              </a:rPr>
              <a:t>, тлями и паутинными клещами). </a:t>
            </a:r>
            <a:r>
              <a:rPr lang="ru-RU" dirty="0" smtClean="0">
                <a:solidFill>
                  <a:srgbClr val="002060"/>
                </a:solidFill>
              </a:rPr>
              <a:t>Препарат </a:t>
            </a:r>
            <a:r>
              <a:rPr lang="ru-RU" b="1" dirty="0" smtClean="0">
                <a:solidFill>
                  <a:srgbClr val="002060"/>
                </a:solidFill>
              </a:rPr>
              <a:t>Пегас</a:t>
            </a:r>
            <a:r>
              <a:rPr lang="ru-RU" b="1" dirty="0">
                <a:solidFill>
                  <a:srgbClr val="002060"/>
                </a:solidFill>
              </a:rPr>
              <a:t>, КС (250 г/л)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относится </a:t>
            </a:r>
            <a:r>
              <a:rPr lang="ru-RU" dirty="0">
                <a:solidFill>
                  <a:srgbClr val="002060"/>
                </a:solidFill>
              </a:rPr>
              <a:t>к группе малоопасных для человека; </a:t>
            </a:r>
            <a:r>
              <a:rPr lang="ru-RU" dirty="0" err="1">
                <a:solidFill>
                  <a:srgbClr val="002060"/>
                </a:solidFill>
              </a:rPr>
              <a:t>кумулятивность</a:t>
            </a:r>
            <a:r>
              <a:rPr lang="ru-RU" dirty="0">
                <a:solidFill>
                  <a:srgbClr val="002060"/>
                </a:solidFill>
              </a:rPr>
              <a:t> и </a:t>
            </a:r>
            <a:r>
              <a:rPr lang="ru-RU" dirty="0" err="1">
                <a:solidFill>
                  <a:srgbClr val="002060"/>
                </a:solidFill>
              </a:rPr>
              <a:t>персистентность</a:t>
            </a:r>
            <a:r>
              <a:rPr lang="ru-RU" dirty="0">
                <a:solidFill>
                  <a:srgbClr val="002060"/>
                </a:solidFill>
              </a:rPr>
              <a:t> не выражены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3712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r>
              <a:rPr lang="ru-RU" b="1" dirty="0" err="1"/>
              <a:t>Фипронил</a:t>
            </a:r>
            <a:r>
              <a:rPr lang="ru-RU" b="1" dirty="0"/>
              <a:t> </a:t>
            </a:r>
            <a:r>
              <a:rPr lang="ru-RU" dirty="0"/>
              <a:t>отличается вы­сокой длительной инсектицидной токсичностью. Данное действую­щее вещество является основой таких препаратов, используемых в России, как </a:t>
            </a:r>
            <a:r>
              <a:rPr lang="ru-RU" b="1" dirty="0"/>
              <a:t>регент, космос, адонис.</a:t>
            </a:r>
            <a:r>
              <a:rPr lang="ru-RU" dirty="0"/>
              <a:t> </a:t>
            </a:r>
            <a:r>
              <a:rPr lang="ru-RU" dirty="0" err="1"/>
              <a:t>Фипронил</a:t>
            </a:r>
            <a:r>
              <a:rPr lang="ru-RU" dirty="0"/>
              <a:t> обладает контактно-кишечным действием. </a:t>
            </a:r>
            <a:r>
              <a:rPr lang="ru-RU" dirty="0" smtClean="0"/>
              <a:t>Срок </a:t>
            </a:r>
            <a:r>
              <a:rPr lang="ru-RU" dirty="0"/>
              <a:t>защитного действия препаратов составляет примерно 14 дней. Они относятся к группе </a:t>
            </a:r>
            <a:r>
              <a:rPr lang="ru-RU" dirty="0" err="1"/>
              <a:t>высокоопасных</a:t>
            </a:r>
            <a:r>
              <a:rPr lang="ru-RU" dirty="0"/>
              <a:t> пестицидов для </a:t>
            </a:r>
            <a:r>
              <a:rPr lang="ru-RU" dirty="0" smtClean="0"/>
              <a:t>человека (2 класс). </a:t>
            </a:r>
            <a:r>
              <a:rPr lang="ru-RU" dirty="0"/>
              <a:t>В почве при участии микрофлоры быстро разлагаются.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781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7. </a:t>
            </a:r>
            <a:r>
              <a:rPr lang="ru-RU" sz="3200" b="1" dirty="0" smtClean="0">
                <a:solidFill>
                  <a:srgbClr val="C00000"/>
                </a:solidFill>
              </a:rPr>
              <a:t>Акарициды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90465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663300"/>
                </a:solidFill>
              </a:rPr>
              <a:t>Соединения, поражающие клещей, уместно разделить на две груп­пы: </a:t>
            </a:r>
            <a:r>
              <a:rPr lang="ru-RU" dirty="0" err="1">
                <a:solidFill>
                  <a:srgbClr val="663300"/>
                </a:solidFill>
              </a:rPr>
              <a:t>инсектоакарициды</a:t>
            </a:r>
            <a:r>
              <a:rPr lang="ru-RU" dirty="0">
                <a:solidFill>
                  <a:srgbClr val="663300"/>
                </a:solidFill>
              </a:rPr>
              <a:t> и специфические акарициды.</a:t>
            </a:r>
          </a:p>
          <a:p>
            <a:pPr marL="0" indent="542925">
              <a:buNone/>
            </a:pPr>
            <a:r>
              <a:rPr lang="ru-RU" b="1" dirty="0"/>
              <a:t>К </a:t>
            </a:r>
            <a:r>
              <a:rPr lang="ru-RU" b="1" dirty="0" err="1"/>
              <a:t>инсектоакарицидам</a:t>
            </a:r>
            <a:r>
              <a:rPr lang="ru-RU" b="1" dirty="0"/>
              <a:t> </a:t>
            </a:r>
            <a:r>
              <a:rPr lang="ru-RU" dirty="0"/>
              <a:t>относятся уже упомянутые в данном разде­ле фосфорорганические соединения, производные синтетических </a:t>
            </a:r>
            <a:r>
              <a:rPr lang="ru-RU" dirty="0" err="1"/>
              <a:t>пиретроидов</a:t>
            </a:r>
            <a:r>
              <a:rPr lang="ru-RU" dirty="0"/>
              <a:t>, производные микробного синтеза почвенного гриба. К </a:t>
            </a:r>
            <a:r>
              <a:rPr lang="ru-RU" dirty="0" err="1"/>
              <a:t>инсектоакарици­дам</a:t>
            </a:r>
            <a:r>
              <a:rPr lang="ru-RU" dirty="0"/>
              <a:t> также принадлежит группа </a:t>
            </a:r>
            <a:r>
              <a:rPr lang="ru-RU" dirty="0" err="1"/>
              <a:t>амидинов</a:t>
            </a:r>
            <a:r>
              <a:rPr lang="ru-RU" dirty="0"/>
              <a:t>, в состав которой входит </a:t>
            </a:r>
            <a:r>
              <a:rPr lang="ru-RU" b="1" dirty="0" err="1"/>
              <a:t>амитрац</a:t>
            </a:r>
            <a:r>
              <a:rPr lang="ru-RU" dirty="0"/>
              <a:t> (препарат</a:t>
            </a:r>
            <a:r>
              <a:rPr lang="ru-RU" b="1" dirty="0"/>
              <a:t> </a:t>
            </a:r>
            <a:r>
              <a:rPr lang="ru-RU" b="1" dirty="0" err="1"/>
              <a:t>митак</a:t>
            </a:r>
            <a:r>
              <a:rPr lang="ru-RU" dirty="0"/>
              <a:t>), имеющий очень широкий спектр дейст­вия. Из производных </a:t>
            </a:r>
            <a:r>
              <a:rPr lang="ru-RU" dirty="0" err="1"/>
              <a:t>тиомочевины</a:t>
            </a:r>
            <a:r>
              <a:rPr lang="ru-RU" dirty="0"/>
              <a:t> выраженным </a:t>
            </a:r>
            <a:r>
              <a:rPr lang="ru-RU" dirty="0" err="1"/>
              <a:t>акарицидным</a:t>
            </a:r>
            <a:r>
              <a:rPr lang="ru-RU" dirty="0"/>
              <a:t> дей­ствием обладает </a:t>
            </a:r>
            <a:r>
              <a:rPr lang="ru-RU" dirty="0" err="1"/>
              <a:t>диафентиурон</a:t>
            </a:r>
            <a:r>
              <a:rPr lang="ru-RU" dirty="0"/>
              <a:t> (препарат пегас</a:t>
            </a:r>
            <a:r>
              <a:rPr lang="ru-RU" dirty="0" smtClean="0"/>
              <a:t>).</a:t>
            </a:r>
          </a:p>
          <a:p>
            <a:pPr marL="0" indent="542925">
              <a:buNone/>
            </a:pPr>
            <a:r>
              <a:rPr lang="ru-RU" dirty="0" smtClean="0">
                <a:solidFill>
                  <a:srgbClr val="663300"/>
                </a:solidFill>
              </a:rPr>
              <a:t>Препараты </a:t>
            </a:r>
            <a:r>
              <a:rPr lang="ru-RU" dirty="0">
                <a:solidFill>
                  <a:srgbClr val="663300"/>
                </a:solidFill>
              </a:rPr>
              <a:t>серы показывают как </a:t>
            </a:r>
            <a:r>
              <a:rPr lang="ru-RU" dirty="0" err="1">
                <a:solidFill>
                  <a:srgbClr val="663300"/>
                </a:solidFill>
              </a:rPr>
              <a:t>акарицидный</a:t>
            </a:r>
            <a:r>
              <a:rPr lang="ru-RU" dirty="0">
                <a:solidFill>
                  <a:srgbClr val="663300"/>
                </a:solidFill>
              </a:rPr>
              <a:t>, так и </a:t>
            </a:r>
            <a:r>
              <a:rPr lang="ru-RU" dirty="0" err="1">
                <a:solidFill>
                  <a:srgbClr val="663300"/>
                </a:solidFill>
              </a:rPr>
              <a:t>фунгицидный</a:t>
            </a:r>
            <a:r>
              <a:rPr lang="ru-RU" dirty="0">
                <a:solidFill>
                  <a:srgbClr val="663300"/>
                </a:solidFill>
              </a:rPr>
              <a:t> эффект. Среди препаратов серы против растительноядных клещей приме­няются: сера, П (800 г/кг), сера коллоидная, ПС (700 г/кг), </a:t>
            </a:r>
            <a:r>
              <a:rPr lang="ru-RU" dirty="0" err="1">
                <a:solidFill>
                  <a:srgbClr val="663300"/>
                </a:solidFill>
              </a:rPr>
              <a:t>тиовит</a:t>
            </a:r>
            <a:r>
              <a:rPr lang="ru-RU" dirty="0">
                <a:solidFill>
                  <a:srgbClr val="663300"/>
                </a:solidFill>
              </a:rPr>
              <a:t> </a:t>
            </a:r>
            <a:r>
              <a:rPr lang="ru-RU" dirty="0" err="1">
                <a:solidFill>
                  <a:srgbClr val="663300"/>
                </a:solidFill>
              </a:rPr>
              <a:t>джет</a:t>
            </a:r>
            <a:r>
              <a:rPr lang="ru-RU" dirty="0">
                <a:solidFill>
                  <a:srgbClr val="663300"/>
                </a:solidFill>
              </a:rPr>
              <a:t>, ВДГ (800 г/кг), фас серная шашка (800 г/кг) и некоторые другие.</a:t>
            </a:r>
          </a:p>
          <a:p>
            <a:pPr marL="0" indent="542925">
              <a:buNone/>
            </a:pPr>
            <a:r>
              <a:rPr lang="ru-RU" dirty="0"/>
              <a:t>Все названные вещества обладают широким спектром действия, и именно это свойство снискало им популярность среди производите­лей сельскохозяйственной продукции. Однако они же уничтожают множество полезных энтомо- и </a:t>
            </a:r>
            <a:r>
              <a:rPr lang="ru-RU" dirty="0" err="1"/>
              <a:t>акарифагов</a:t>
            </a:r>
            <a:r>
              <a:rPr lang="ru-RU" dirty="0"/>
              <a:t>.</a:t>
            </a:r>
          </a:p>
          <a:p>
            <a:pPr marL="0" indent="542925">
              <a:buNone/>
            </a:pPr>
            <a:r>
              <a:rPr lang="ru-RU" dirty="0">
                <a:solidFill>
                  <a:srgbClr val="663300"/>
                </a:solidFill>
              </a:rPr>
              <a:t>Специфические акарициды обладают сильно выраженными </a:t>
            </a:r>
            <a:r>
              <a:rPr lang="ru-RU" dirty="0" err="1">
                <a:solidFill>
                  <a:srgbClr val="663300"/>
                </a:solidFill>
              </a:rPr>
              <a:t>акарицидными</a:t>
            </a:r>
            <a:r>
              <a:rPr lang="ru-RU" dirty="0">
                <a:solidFill>
                  <a:srgbClr val="663300"/>
                </a:solidFill>
              </a:rPr>
              <a:t> свойствами. К ним относятся вещества следующих химиче­ских классов: </a:t>
            </a:r>
            <a:r>
              <a:rPr lang="ru-RU" dirty="0" err="1">
                <a:solidFill>
                  <a:srgbClr val="663300"/>
                </a:solidFill>
              </a:rPr>
              <a:t>тетразины</a:t>
            </a:r>
            <a:r>
              <a:rPr lang="ru-RU" dirty="0">
                <a:solidFill>
                  <a:srgbClr val="663300"/>
                </a:solidFill>
              </a:rPr>
              <a:t>, </a:t>
            </a:r>
            <a:r>
              <a:rPr lang="ru-RU" dirty="0" err="1">
                <a:solidFill>
                  <a:srgbClr val="663300"/>
                </a:solidFill>
              </a:rPr>
              <a:t>бензилаты</a:t>
            </a:r>
            <a:r>
              <a:rPr lang="ru-RU" dirty="0">
                <a:solidFill>
                  <a:srgbClr val="663300"/>
                </a:solidFill>
              </a:rPr>
              <a:t>, производные сульфокислот, </a:t>
            </a:r>
            <a:r>
              <a:rPr lang="ru-RU" dirty="0" err="1">
                <a:solidFill>
                  <a:srgbClr val="663300"/>
                </a:solidFill>
              </a:rPr>
              <a:t>хинозолины</a:t>
            </a:r>
            <a:r>
              <a:rPr lang="ru-RU" dirty="0">
                <a:solidFill>
                  <a:srgbClr val="663300"/>
                </a:solidFill>
              </a:rPr>
              <a:t>, пиразолы и </a:t>
            </a:r>
            <a:r>
              <a:rPr lang="ru-RU" dirty="0" err="1">
                <a:solidFill>
                  <a:srgbClr val="663300"/>
                </a:solidFill>
              </a:rPr>
              <a:t>пиридазиноны</a:t>
            </a:r>
            <a:r>
              <a:rPr lang="ru-RU" dirty="0">
                <a:solidFill>
                  <a:srgbClr val="663300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775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663300"/>
                </a:solidFill>
              </a:rPr>
              <a:t>7.1. </a:t>
            </a:r>
            <a:r>
              <a:rPr lang="ru-RU" sz="2800" b="1" i="1" dirty="0" err="1" smtClean="0">
                <a:solidFill>
                  <a:srgbClr val="663300"/>
                </a:solidFill>
              </a:rPr>
              <a:t>Тетразины</a:t>
            </a:r>
            <a:endParaRPr lang="ru-RU" sz="2800" i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83264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Клофентизин</a:t>
            </a:r>
            <a:r>
              <a:rPr lang="ru-RU" dirty="0"/>
              <a:t> используется в России как препарат </a:t>
            </a:r>
            <a:r>
              <a:rPr lang="ru-RU" b="1" dirty="0" err="1"/>
              <a:t>Аполло</a:t>
            </a:r>
            <a:r>
              <a:rPr lang="ru-RU" b="1" dirty="0"/>
              <a:t>, СК (500 г/л).</a:t>
            </a:r>
            <a:r>
              <a:rPr lang="ru-RU" dirty="0"/>
              <a:t> Он ингибирует процессы метаморфоза клещей, является </a:t>
            </a:r>
            <a:r>
              <a:rPr lang="ru-RU" dirty="0" err="1"/>
              <a:t>овицидом</a:t>
            </a:r>
            <a:r>
              <a:rPr lang="ru-RU" dirty="0"/>
              <a:t> длительного периода действия, токсичным также для подвижных ли­чинок. Применяется в борьбе с растительноядными клещами </a:t>
            </a:r>
            <a:r>
              <a:rPr lang="ru-RU" dirty="0" smtClean="0"/>
              <a:t>Препарат </a:t>
            </a:r>
            <a:r>
              <a:rPr lang="ru-RU" dirty="0"/>
              <a:t>относится к классу малоопасных пестицидов для челове­ка. Нетоксичен для пчел.</a:t>
            </a:r>
          </a:p>
          <a:p>
            <a:r>
              <a:rPr lang="ru-RU" b="1" dirty="0" err="1">
                <a:solidFill>
                  <a:srgbClr val="663300"/>
                </a:solidFill>
              </a:rPr>
              <a:t>Флуфензин</a:t>
            </a:r>
            <a:r>
              <a:rPr lang="ru-RU" b="1" dirty="0">
                <a:solidFill>
                  <a:srgbClr val="663300"/>
                </a:solidFill>
              </a:rPr>
              <a:t>. </a:t>
            </a:r>
            <a:r>
              <a:rPr lang="ru-RU" dirty="0">
                <a:solidFill>
                  <a:srgbClr val="663300"/>
                </a:solidFill>
              </a:rPr>
              <a:t>На основе </a:t>
            </a:r>
            <a:r>
              <a:rPr lang="ru-RU" dirty="0" err="1">
                <a:solidFill>
                  <a:srgbClr val="663300"/>
                </a:solidFill>
              </a:rPr>
              <a:t>флуфензина</a:t>
            </a:r>
            <a:r>
              <a:rPr lang="ru-RU" dirty="0">
                <a:solidFill>
                  <a:srgbClr val="663300"/>
                </a:solidFill>
              </a:rPr>
              <a:t> в России зарегистрирован кон­тактный, с выраженной </a:t>
            </a:r>
            <a:r>
              <a:rPr lang="ru-RU" dirty="0" err="1">
                <a:solidFill>
                  <a:srgbClr val="663300"/>
                </a:solidFill>
              </a:rPr>
              <a:t>трансламинарной</a:t>
            </a:r>
            <a:r>
              <a:rPr lang="ru-RU" dirty="0">
                <a:solidFill>
                  <a:srgbClr val="663300"/>
                </a:solidFill>
              </a:rPr>
              <a:t> активностью препарат </a:t>
            </a:r>
            <a:r>
              <a:rPr lang="ru-RU" b="1" dirty="0" err="1">
                <a:solidFill>
                  <a:srgbClr val="663300"/>
                </a:solidFill>
              </a:rPr>
              <a:t>флумайт</a:t>
            </a:r>
            <a:r>
              <a:rPr lang="ru-RU" b="1" dirty="0">
                <a:solidFill>
                  <a:srgbClr val="663300"/>
                </a:solidFill>
              </a:rPr>
              <a:t>, КС (200 г/л). </a:t>
            </a:r>
            <a:r>
              <a:rPr lang="ru-RU" dirty="0">
                <a:solidFill>
                  <a:srgbClr val="663300"/>
                </a:solidFill>
              </a:rPr>
              <a:t>Он поражает яйца, а также личиночные и нимфальные стадии развития клещей, ингибируя их линьку, но щадит взрослых особей. Однако самки, обработанные им, откладывают нежизнеспособные яйца. Его применение </a:t>
            </a:r>
            <a:r>
              <a:rPr lang="ru-RU" dirty="0" err="1">
                <a:solidFill>
                  <a:srgbClr val="663300"/>
                </a:solidFill>
              </a:rPr>
              <a:t>желателено</a:t>
            </a:r>
            <a:r>
              <a:rPr lang="ru-RU" dirty="0">
                <a:solidFill>
                  <a:srgbClr val="663300"/>
                </a:solidFill>
              </a:rPr>
              <a:t> в программах интегрированной борьбы, где предусматривается сохранение хищных клещей. </a:t>
            </a:r>
            <a:r>
              <a:rPr lang="ru-RU" dirty="0" smtClean="0">
                <a:solidFill>
                  <a:srgbClr val="663300"/>
                </a:solidFill>
              </a:rPr>
              <a:t>Препарат </a:t>
            </a:r>
            <a:r>
              <a:rPr lang="ru-RU" dirty="0">
                <a:solidFill>
                  <a:srgbClr val="663300"/>
                </a:solidFill>
              </a:rPr>
              <a:t>относится к умеренно опасным акарицидам, не раздра­жает кожу, умеренно раздражает слизистую оболочку глаз.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368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b="1" i="1" dirty="0">
                <a:solidFill>
                  <a:srgbClr val="663300"/>
                </a:solidFill>
              </a:rPr>
              <a:t>7.2. </a:t>
            </a:r>
            <a:r>
              <a:rPr lang="ru-RU" b="1" i="1" dirty="0" err="1" smtClean="0">
                <a:solidFill>
                  <a:srgbClr val="663300"/>
                </a:solidFill>
              </a:rPr>
              <a:t>Бензилаты</a:t>
            </a:r>
            <a:endParaRPr lang="ru-RU" i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Бромпропилат</a:t>
            </a:r>
            <a:r>
              <a:rPr lang="ru-RU" b="1" dirty="0"/>
              <a:t>. </a:t>
            </a:r>
            <a:r>
              <a:rPr lang="ru-RU" dirty="0"/>
              <a:t>На основе </a:t>
            </a:r>
            <a:r>
              <a:rPr lang="ru-RU" dirty="0" err="1"/>
              <a:t>бромпропилата</a:t>
            </a:r>
            <a:r>
              <a:rPr lang="ru-RU" dirty="0"/>
              <a:t> в России используется препарат </a:t>
            </a:r>
            <a:r>
              <a:rPr lang="ru-RU" b="1" dirty="0" err="1"/>
              <a:t>Неорон</a:t>
            </a:r>
            <a:r>
              <a:rPr lang="ru-RU" b="1" dirty="0"/>
              <a:t>, КЭ (500 г/л).</a:t>
            </a:r>
            <a:r>
              <a:rPr lang="ru-RU" dirty="0"/>
              <a:t> Это контактный акарицид с остаточной активнос­тью, поражающий все стадии развития клещей. </a:t>
            </a:r>
            <a:r>
              <a:rPr lang="ru-RU" dirty="0" smtClean="0"/>
              <a:t>Препарат </a:t>
            </a:r>
            <a:r>
              <a:rPr lang="ru-RU" dirty="0" err="1"/>
              <a:t>малоопасен</a:t>
            </a:r>
            <a:r>
              <a:rPr lang="ru-RU" dirty="0"/>
              <a:t> для человека, однако имеет выраженную кожно-резорбтивную токсичность; при попадании на кожу его необ­ходимо немедленно смыть водой. В природных условиях при неболь­ших рекомендованных нормах расхода, подвергаясь действию микро­биологических организмов, препарат почти полностью разлагается до простейших продуктов распада за 1 — 1,5 месяца; в нейтральной среде разлагается более 3 лет. В почве и воде достаточно стабилен. </a:t>
            </a:r>
            <a:r>
              <a:rPr lang="ru-RU" dirty="0" smtClean="0"/>
              <a:t>Срок ожидания на производственных посадках — 45 дней. Мытье </a:t>
            </a:r>
            <a:r>
              <a:rPr lang="ru-RU" dirty="0"/>
              <a:t>фруктов, собранных ранее срока ожидания, существенно не уменьшает уровень загрязнения.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867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rgbClr val="663300"/>
                </a:solidFill>
              </a:rPr>
              <a:t>7.3. Производные </a:t>
            </a:r>
            <a:r>
              <a:rPr lang="ru-RU" sz="3200" b="1" i="1" dirty="0" smtClean="0">
                <a:solidFill>
                  <a:srgbClr val="663300"/>
                </a:solidFill>
              </a:rPr>
              <a:t>сульфокислот</a:t>
            </a:r>
            <a:endParaRPr lang="ru-RU" sz="3200" i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640960" cy="590465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err="1"/>
              <a:t>Гекситиазокс</a:t>
            </a:r>
            <a:r>
              <a:rPr lang="ru-RU" b="1" dirty="0"/>
              <a:t>. </a:t>
            </a:r>
            <a:r>
              <a:rPr lang="ru-RU" dirty="0"/>
              <a:t>На основе </a:t>
            </a:r>
            <a:r>
              <a:rPr lang="ru-RU" dirty="0" err="1"/>
              <a:t>гекситиазокса</a:t>
            </a:r>
            <a:r>
              <a:rPr lang="ru-RU" dirty="0"/>
              <a:t> в России применяется пре­парат </a:t>
            </a:r>
            <a:r>
              <a:rPr lang="ru-RU" b="1" dirty="0" err="1"/>
              <a:t>ниссоран</a:t>
            </a:r>
            <a:r>
              <a:rPr lang="ru-RU" b="1" dirty="0"/>
              <a:t>, СП (100 г/кг) и КЭ (50 г/л).</a:t>
            </a:r>
            <a:r>
              <a:rPr lang="ru-RU" dirty="0"/>
              <a:t> Это акарицид контактно-кишечного действия с выра­женной </a:t>
            </a:r>
            <a:r>
              <a:rPr lang="ru-RU" dirty="0" err="1"/>
              <a:t>трансламинарной</a:t>
            </a:r>
            <a:r>
              <a:rPr lang="ru-RU" dirty="0"/>
              <a:t> активностью, поражающий клещей-фито­фагов на всех стадиях их развития, кроме взрослой. Однако самки растительноядных клещей, обработанные препаратом, откладывают нежизнеспособные яйца. В то же время он щадит хищных клещей и насекомых. </a:t>
            </a:r>
            <a:r>
              <a:rPr lang="ru-RU" dirty="0" smtClean="0"/>
              <a:t>Допускается </a:t>
            </a:r>
            <a:r>
              <a:rPr lang="ru-RU" dirty="0"/>
              <a:t>одна обработка в сезон; срок ожидания на остальных культурах — 30 дней. Препарат стабилен на свету. Период полураспада (ДТ</a:t>
            </a:r>
            <a:r>
              <a:rPr lang="ru-RU" baseline="-25000" dirty="0"/>
              <a:t>50</a:t>
            </a:r>
            <a:r>
              <a:rPr lang="ru-RU" dirty="0"/>
              <a:t>) на откры­том воздухе составляет 17 дней, в почве при температуре 15 </a:t>
            </a:r>
            <a:r>
              <a:rPr lang="ru-RU" baseline="30000" dirty="0"/>
              <a:t>0</a:t>
            </a:r>
            <a:r>
              <a:rPr lang="ru-RU" dirty="0"/>
              <a:t>С — 8 дней. Относится к 3 классу опасности. Нетокси­чен для пчел. Может быть использован в баковых смесях со многими пестицидами. </a:t>
            </a:r>
          </a:p>
          <a:p>
            <a:r>
              <a:rPr lang="ru-RU" b="1" dirty="0" err="1">
                <a:solidFill>
                  <a:srgbClr val="663300"/>
                </a:solidFill>
              </a:rPr>
              <a:t>Пропаргит</a:t>
            </a:r>
            <a:r>
              <a:rPr lang="ru-RU" b="1" dirty="0">
                <a:solidFill>
                  <a:srgbClr val="663300"/>
                </a:solidFill>
              </a:rPr>
              <a:t>. </a:t>
            </a:r>
            <a:r>
              <a:rPr lang="ru-RU" dirty="0">
                <a:solidFill>
                  <a:srgbClr val="663300"/>
                </a:solidFill>
              </a:rPr>
              <a:t>Зарегистрирован в России в виде препарата </a:t>
            </a:r>
            <a:r>
              <a:rPr lang="ru-RU" b="1" dirty="0" err="1">
                <a:solidFill>
                  <a:srgbClr val="663300"/>
                </a:solidFill>
              </a:rPr>
              <a:t>омайт</a:t>
            </a:r>
            <a:r>
              <a:rPr lang="ru-RU" b="1" dirty="0">
                <a:solidFill>
                  <a:srgbClr val="663300"/>
                </a:solidFill>
              </a:rPr>
              <a:t>, КЭ (570 г/л) и СП (300 г/кг)</a:t>
            </a:r>
            <a:r>
              <a:rPr lang="ru-RU" dirty="0">
                <a:solidFill>
                  <a:srgbClr val="663300"/>
                </a:solidFill>
              </a:rPr>
              <a:t>, — акарицид контактного </a:t>
            </a:r>
            <a:r>
              <a:rPr lang="ru-RU" dirty="0" smtClean="0">
                <a:solidFill>
                  <a:srgbClr val="663300"/>
                </a:solidFill>
              </a:rPr>
              <a:t>действия. Срок </a:t>
            </a:r>
            <a:r>
              <a:rPr lang="ru-RU" dirty="0">
                <a:solidFill>
                  <a:srgbClr val="663300"/>
                </a:solidFill>
              </a:rPr>
              <a:t>ожи­дания </a:t>
            </a:r>
            <a:r>
              <a:rPr lang="ru-RU" dirty="0" smtClean="0">
                <a:solidFill>
                  <a:srgbClr val="663300"/>
                </a:solidFill>
              </a:rPr>
              <a:t>составляет 30-60 дней. </a:t>
            </a:r>
            <a:r>
              <a:rPr lang="ru-RU" dirty="0">
                <a:solidFill>
                  <a:srgbClr val="663300"/>
                </a:solidFill>
              </a:rPr>
              <a:t>В то же время срок защитного действия — около 15 дней. Достаточно большой срок ожидания связан с тем, что препарат уме­ренно опасен для человека, с резко выраженными кумулятивными свойствами, при попадании на кожу и слизистые оболочки оказывает выраженную кожно-резорбтивную токсичность. Препарат </a:t>
            </a:r>
            <a:r>
              <a:rPr lang="ru-RU" dirty="0" err="1">
                <a:solidFill>
                  <a:srgbClr val="663300"/>
                </a:solidFill>
              </a:rPr>
              <a:t>малотоксичен</a:t>
            </a:r>
            <a:r>
              <a:rPr lang="ru-RU" dirty="0">
                <a:solidFill>
                  <a:srgbClr val="663300"/>
                </a:solidFill>
              </a:rPr>
              <a:t> для пчел и других полезных насекомых, а также для птиц.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569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663300"/>
                </a:solidFill>
              </a:rPr>
              <a:t>7.4. </a:t>
            </a:r>
            <a:r>
              <a:rPr lang="ru-RU" sz="2800" b="1" i="1" dirty="0" err="1" smtClean="0">
                <a:solidFill>
                  <a:srgbClr val="663300"/>
                </a:solidFill>
              </a:rPr>
              <a:t>Хинозолины</a:t>
            </a:r>
            <a:endParaRPr lang="ru-RU" sz="2800" i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9"/>
            <a:ext cx="8856984" cy="2952327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err="1"/>
              <a:t>Феназахин</a:t>
            </a:r>
            <a:r>
              <a:rPr lang="ru-RU" b="1" dirty="0"/>
              <a:t>.  </a:t>
            </a:r>
            <a:r>
              <a:rPr lang="ru-RU" dirty="0"/>
              <a:t>В России применяется препарат </a:t>
            </a:r>
            <a:r>
              <a:rPr lang="ru-RU" b="1" dirty="0" err="1"/>
              <a:t>демитан</a:t>
            </a:r>
            <a:r>
              <a:rPr lang="ru-RU" b="1" dirty="0"/>
              <a:t>, СК (200 г/л),</a:t>
            </a:r>
            <a:r>
              <a:rPr lang="ru-RU" i="1" dirty="0"/>
              <a:t> </a:t>
            </a:r>
            <a:r>
              <a:rPr lang="ru-RU" dirty="0"/>
              <a:t>обладающий контактно-кишечным </a:t>
            </a:r>
            <a:r>
              <a:rPr lang="ru-RU" dirty="0" err="1"/>
              <a:t>акарицидным</a:t>
            </a:r>
            <a:r>
              <a:rPr lang="ru-RU" dirty="0"/>
              <a:t> действием. </a:t>
            </a:r>
            <a:r>
              <a:rPr lang="ru-RU" dirty="0" smtClean="0"/>
              <a:t>Уничтожает </a:t>
            </a:r>
            <a:r>
              <a:rPr lang="ru-RU" dirty="0"/>
              <a:t>все стадии развития растительноядных клещей, включая яйца. На плодовых допускается две обработки за се­зон, на виноградниках — одна. Срок ожидания составляет 30 дней. Препарат относительно безопасен для многих полезных насеко­мых, </a:t>
            </a:r>
            <a:r>
              <a:rPr lang="ru-RU" dirty="0" err="1"/>
              <a:t>малотоксичен</a:t>
            </a:r>
            <a:r>
              <a:rPr lang="ru-RU" dirty="0"/>
              <a:t> для хищных клешей. Однако он признан токсич­ным для рыб. Умеренно опасен для человека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1880" y="3496652"/>
            <a:ext cx="27184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i="1" dirty="0">
                <a:solidFill>
                  <a:srgbClr val="663300"/>
                </a:solidFill>
              </a:rPr>
              <a:t>7.5. Пиразолы</a:t>
            </a:r>
            <a:endParaRPr lang="ru-RU" sz="3200" i="1" dirty="0">
              <a:solidFill>
                <a:srgbClr val="66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081427"/>
            <a:ext cx="918051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b="1" dirty="0" err="1">
                <a:solidFill>
                  <a:srgbClr val="663300"/>
                </a:solidFill>
              </a:rPr>
              <a:t>Фенлироксимат</a:t>
            </a:r>
            <a:r>
              <a:rPr lang="ru-RU" sz="2300" b="1" dirty="0">
                <a:solidFill>
                  <a:srgbClr val="663300"/>
                </a:solidFill>
              </a:rPr>
              <a:t>. </a:t>
            </a:r>
            <a:r>
              <a:rPr lang="ru-RU" sz="2300" dirty="0">
                <a:solidFill>
                  <a:srgbClr val="663300"/>
                </a:solidFill>
              </a:rPr>
              <a:t>В России применяется препарат </a:t>
            </a:r>
            <a:r>
              <a:rPr lang="ru-RU" sz="2300" b="1" dirty="0" err="1">
                <a:solidFill>
                  <a:srgbClr val="663300"/>
                </a:solidFill>
              </a:rPr>
              <a:t>ортус</a:t>
            </a:r>
            <a:r>
              <a:rPr lang="ru-RU" sz="2300" b="1" dirty="0">
                <a:solidFill>
                  <a:srgbClr val="663300"/>
                </a:solidFill>
              </a:rPr>
              <a:t>, СК (50 г/л).</a:t>
            </a:r>
            <a:r>
              <a:rPr lang="ru-RU" sz="2300" dirty="0">
                <a:solidFill>
                  <a:srgbClr val="663300"/>
                </a:solidFill>
              </a:rPr>
              <a:t> </a:t>
            </a:r>
            <a:r>
              <a:rPr lang="ru-RU" sz="2300" dirty="0" smtClean="0">
                <a:solidFill>
                  <a:srgbClr val="663300"/>
                </a:solidFill>
              </a:rPr>
              <a:t>За </a:t>
            </a:r>
            <a:r>
              <a:rPr lang="ru-RU" sz="2300" dirty="0">
                <a:solidFill>
                  <a:srgbClr val="663300"/>
                </a:solidFill>
              </a:rPr>
              <a:t>сезон допус­кается две обработки. Срок ожидания составляет 30 дней. Оказывает быстрое парализующее действие на подвижные стадии развития рас­тительноядных клещей и ингибирует их линьку. Значительно слабее действует на хищных клещей - </a:t>
            </a:r>
            <a:r>
              <a:rPr lang="ru-RU" sz="2300" dirty="0" err="1">
                <a:solidFill>
                  <a:srgbClr val="663300"/>
                </a:solidFill>
              </a:rPr>
              <a:t>фитосейид</a:t>
            </a:r>
            <a:r>
              <a:rPr lang="ru-RU" sz="2300" dirty="0">
                <a:solidFill>
                  <a:srgbClr val="663300"/>
                </a:solidFill>
              </a:rPr>
              <a:t>, а также на пастбищных, амбарных клещей и на почвенных клещей </a:t>
            </a:r>
            <a:r>
              <a:rPr lang="ru-RU" sz="2300" dirty="0" err="1">
                <a:solidFill>
                  <a:srgbClr val="663300"/>
                </a:solidFill>
              </a:rPr>
              <a:t>орибатид</a:t>
            </a:r>
            <a:r>
              <a:rPr lang="ru-RU" sz="2300" dirty="0">
                <a:solidFill>
                  <a:srgbClr val="663300"/>
                </a:solidFill>
              </a:rPr>
              <a:t>. Умеренно опасен для человека, может слабо раздражать </a:t>
            </a:r>
            <a:r>
              <a:rPr lang="ru-RU" sz="2300" dirty="0" err="1">
                <a:solidFill>
                  <a:srgbClr val="663300"/>
                </a:solidFill>
              </a:rPr>
              <a:t>конъюктиву</a:t>
            </a:r>
            <a:r>
              <a:rPr lang="ru-RU" sz="2300" dirty="0">
                <a:solidFill>
                  <a:srgbClr val="663300"/>
                </a:solidFill>
              </a:rPr>
              <a:t>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75352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663300"/>
                </a:solidFill>
              </a:rPr>
              <a:t>7.6. </a:t>
            </a:r>
            <a:r>
              <a:rPr lang="ru-RU" sz="2800" b="1" i="1" dirty="0" err="1" smtClean="0">
                <a:solidFill>
                  <a:srgbClr val="663300"/>
                </a:solidFill>
              </a:rPr>
              <a:t>Пиридазиноны</a:t>
            </a:r>
            <a:endParaRPr lang="ru-RU" sz="2800" i="1" dirty="0">
              <a:solidFill>
                <a:srgbClr val="66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Пиридабен</a:t>
            </a:r>
            <a:r>
              <a:rPr lang="ru-RU" b="1" dirty="0"/>
              <a:t>. </a:t>
            </a:r>
            <a:r>
              <a:rPr lang="ru-RU" dirty="0"/>
              <a:t>В качестве </a:t>
            </a:r>
            <a:r>
              <a:rPr lang="ru-RU" dirty="0" err="1"/>
              <a:t>пиридабена</a:t>
            </a:r>
            <a:r>
              <a:rPr lang="ru-RU" dirty="0"/>
              <a:t> в России используется препарат </a:t>
            </a:r>
            <a:r>
              <a:rPr lang="ru-RU" b="1" dirty="0" err="1"/>
              <a:t>санмайт</a:t>
            </a:r>
            <a:r>
              <a:rPr lang="ru-RU" b="1" dirty="0"/>
              <a:t>, СП (200 г/кг) </a:t>
            </a:r>
            <a:r>
              <a:rPr lang="ru-RU" dirty="0"/>
              <a:t>зарегистрированный как акарицид на </a:t>
            </a:r>
            <a:r>
              <a:rPr lang="ru-RU" dirty="0" smtClean="0"/>
              <a:t>яблоне. </a:t>
            </a:r>
            <a:r>
              <a:rPr lang="ru-RU" dirty="0"/>
              <a:t>Обладает некоторым ток­сичным действием также на насекомых. Он характеризуется быстрым парализующим действием и длительным остаточным эффектом. Наносится на деревья только 1 раз за сезон. Срок ожидания составля­ет 30 дней. Умеренно опасен для человека. Кожно-резорбтивные свойства не выражены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396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НАПРИМЕР</a:t>
            </a:r>
          </a:p>
          <a:p>
            <a:r>
              <a:rPr lang="ru-RU" dirty="0" smtClean="0"/>
              <a:t>Препараты </a:t>
            </a:r>
            <a:r>
              <a:rPr lang="ru-RU" dirty="0"/>
              <a:t>кишечного действия, эффективные против </a:t>
            </a:r>
            <a:r>
              <a:rPr lang="ru-RU" dirty="0" err="1"/>
              <a:t>листогрызущих</a:t>
            </a:r>
            <a:r>
              <a:rPr lang="ru-RU" dirty="0"/>
              <a:t> вредителей, не оказывают влияния на сосущих насекомых и клещей, и, наоборот, системные инсектициды, предназначенные для борьбы с последними, малоэффективны против </a:t>
            </a:r>
            <a:r>
              <a:rPr lang="ru-RU" dirty="0" err="1"/>
              <a:t>листогрызущих</a:t>
            </a:r>
            <a:r>
              <a:rPr lang="ru-RU" dirty="0"/>
              <a:t> насекомых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Соединения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контактного действия обладают довольно широким спектром действия, но в сильной степени повреждают по­лезную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энтомофауну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. Все эти обстоятельства определяют широкую гамму и большие объемы инсектицидов и акарицидов, используемых в сельском хозяйстве.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092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404" t="11932" r="3320" b="2945"/>
          <a:stretch/>
        </p:blipFill>
        <p:spPr bwMode="auto">
          <a:xfrm>
            <a:off x="0" y="0"/>
            <a:ext cx="8017147" cy="6165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324" t="10452" r="4241" b="3636"/>
          <a:stretch/>
        </p:blipFill>
        <p:spPr bwMode="auto">
          <a:xfrm>
            <a:off x="5292080" y="4111881"/>
            <a:ext cx="3664116" cy="2724398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494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Современные инсектициды и акарициды относятся к разным классам химических соединений и обладают различным характером действия. Среди них преобладают синтетические орга­нические соединения, особенно производные фосфорной, тио- и </a:t>
            </a:r>
            <a:r>
              <a:rPr lang="ru-RU" dirty="0" err="1"/>
              <a:t>дитиофосфорной</a:t>
            </a:r>
            <a:r>
              <a:rPr lang="ru-RU" dirty="0"/>
              <a:t> кислот. В основном представители одного и того же класса характеризуются общими специфическими свойствами и одним механизмом действия на организм. Поэтому изучение свойств и особенностей этих веществ удобнее вести, классифицируя их по химическому строению.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429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2. Фосфорорганические </a:t>
            </a:r>
            <a:r>
              <a:rPr lang="ru-RU" b="1" dirty="0" smtClean="0">
                <a:solidFill>
                  <a:srgbClr val="C00000"/>
                </a:solidFill>
              </a:rPr>
              <a:t>препараты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solidFill>
                  <a:srgbClr val="002060"/>
                </a:solidFill>
              </a:rPr>
              <a:t>2.1. Производные </a:t>
            </a:r>
            <a:r>
              <a:rPr lang="ru-RU" b="1" i="1" dirty="0" err="1">
                <a:solidFill>
                  <a:srgbClr val="002060"/>
                </a:solidFill>
              </a:rPr>
              <a:t>тиофосфорной</a:t>
            </a:r>
            <a:r>
              <a:rPr lang="ru-RU" b="1" i="1" dirty="0">
                <a:solidFill>
                  <a:srgbClr val="002060"/>
                </a:solidFill>
              </a:rPr>
              <a:t> кислоты</a:t>
            </a:r>
            <a:endParaRPr lang="ru-RU" i="1" dirty="0">
              <a:solidFill>
                <a:srgbClr val="002060"/>
              </a:solidFill>
            </a:endParaRPr>
          </a:p>
          <a:p>
            <a:pPr marL="0" indent="542925">
              <a:buNone/>
            </a:pPr>
            <a:endParaRPr lang="ru-RU" dirty="0" smtClean="0"/>
          </a:p>
          <a:p>
            <a:pPr marL="0" indent="542925">
              <a:buNone/>
            </a:pPr>
            <a:r>
              <a:rPr lang="ru-RU" dirty="0" smtClean="0"/>
              <a:t>Препараты </a:t>
            </a:r>
            <a:r>
              <a:rPr lang="ru-RU" dirty="0"/>
              <a:t>этой группы наиболее широко представлены из </a:t>
            </a:r>
            <a:r>
              <a:rPr lang="ru-RU" dirty="0" smtClean="0"/>
              <a:t>фосфорорганических </a:t>
            </a:r>
            <a:r>
              <a:rPr lang="ru-RU" dirty="0"/>
              <a:t>соединений. Многие из них обладают не только инсек­тицидными, но и </a:t>
            </a:r>
            <a:r>
              <a:rPr lang="ru-RU" dirty="0" err="1"/>
              <a:t>акарицидными</a:t>
            </a:r>
            <a:r>
              <a:rPr lang="ru-RU" dirty="0"/>
              <a:t> свойствами. Они относительно менее токсичны для человека, чем другие группы ФОС. Препараты произво­дят в основном из смесей эфиров </a:t>
            </a:r>
            <a:r>
              <a:rPr lang="ru-RU" dirty="0" err="1"/>
              <a:t>тиофосфорной</a:t>
            </a:r>
            <a:r>
              <a:rPr lang="ru-RU" dirty="0"/>
              <a:t> кислоты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61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="1" spc="-50" dirty="0" err="1"/>
              <a:t>Фенитротион</a:t>
            </a:r>
            <a:r>
              <a:rPr lang="ru-RU" b="1" spc="-50" dirty="0"/>
              <a:t>. </a:t>
            </a:r>
            <a:r>
              <a:rPr lang="ru-RU" spc="-50" dirty="0"/>
              <a:t>Используется в России в виде препарата </a:t>
            </a:r>
            <a:r>
              <a:rPr lang="ru-RU" b="1" spc="-50" dirty="0" err="1"/>
              <a:t>сумитион</a:t>
            </a:r>
            <a:r>
              <a:rPr lang="ru-RU" b="1" spc="-50" dirty="0"/>
              <a:t>, </a:t>
            </a:r>
            <a:r>
              <a:rPr lang="ru-RU" b="1" spc="-50" dirty="0" err="1"/>
              <a:t>фенион</a:t>
            </a:r>
            <a:r>
              <a:rPr lang="ru-RU" b="1" spc="-50" dirty="0"/>
              <a:t>, самурай, </a:t>
            </a:r>
            <a:r>
              <a:rPr lang="ru-RU" b="1" spc="-50" dirty="0" err="1"/>
              <a:t>фенитион</a:t>
            </a:r>
            <a:r>
              <a:rPr lang="ru-RU" b="1" spc="-50" dirty="0"/>
              <a:t>, КЭ (500 г/л).</a:t>
            </a:r>
            <a:r>
              <a:rPr lang="ru-RU" spc="-50" dirty="0"/>
              <a:t> </a:t>
            </a:r>
            <a:r>
              <a:rPr lang="ru-RU" spc="-50" dirty="0" smtClean="0"/>
              <a:t>Препарат </a:t>
            </a:r>
            <a:r>
              <a:rPr lang="ru-RU" spc="-50" dirty="0"/>
              <a:t>имеет 2 класс опасности для человека. </a:t>
            </a:r>
            <a:endParaRPr lang="ru-RU" spc="-50" dirty="0" smtClean="0"/>
          </a:p>
          <a:p>
            <a:pPr marL="0" indent="0">
              <a:buNone/>
            </a:pPr>
            <a:r>
              <a:rPr lang="ru-RU" b="1" spc="-50" dirty="0" err="1" smtClean="0">
                <a:solidFill>
                  <a:schemeClr val="accent2">
                    <a:lumMod val="50000"/>
                  </a:schemeClr>
                </a:solidFill>
              </a:rPr>
              <a:t>Хлорпирифос</a:t>
            </a:r>
            <a:r>
              <a:rPr lang="ru-RU" b="1" spc="-50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pc="-50" dirty="0">
                <a:solidFill>
                  <a:schemeClr val="accent2">
                    <a:lumMod val="50000"/>
                  </a:schemeClr>
                </a:solidFill>
              </a:rPr>
              <a:t>Применяется в России в виде препаратов </a:t>
            </a:r>
            <a:r>
              <a:rPr lang="ru-RU" b="1" spc="-50" dirty="0" err="1">
                <a:solidFill>
                  <a:schemeClr val="accent2">
                    <a:lumMod val="50000"/>
                  </a:schemeClr>
                </a:solidFill>
              </a:rPr>
              <a:t>дурсбан</a:t>
            </a:r>
            <a:r>
              <a:rPr lang="ru-RU" b="1" spc="-5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spc="-50" dirty="0" err="1">
                <a:solidFill>
                  <a:schemeClr val="accent2">
                    <a:lumMod val="50000"/>
                  </a:schemeClr>
                </a:solidFill>
              </a:rPr>
              <a:t>сайрен</a:t>
            </a:r>
            <a:r>
              <a:rPr lang="ru-RU" b="1" spc="-5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spc="-50" dirty="0" err="1" smtClean="0">
                <a:solidFill>
                  <a:schemeClr val="accent2">
                    <a:lumMod val="50000"/>
                  </a:schemeClr>
                </a:solidFill>
              </a:rPr>
              <a:t>хлорпирифос</a:t>
            </a:r>
            <a:r>
              <a:rPr lang="ru-RU" b="1" spc="-5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spc="-50" dirty="0" err="1" smtClean="0">
                <a:solidFill>
                  <a:schemeClr val="accent2">
                    <a:lumMod val="50000"/>
                  </a:schemeClr>
                </a:solidFill>
              </a:rPr>
              <a:t>фосбан</a:t>
            </a:r>
            <a:r>
              <a:rPr lang="ru-RU" b="1" spc="-5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spc="-50" dirty="0" err="1">
                <a:solidFill>
                  <a:schemeClr val="accent2">
                    <a:lumMod val="50000"/>
                  </a:schemeClr>
                </a:solidFill>
              </a:rPr>
              <a:t>пиринекс</a:t>
            </a:r>
            <a:r>
              <a:rPr lang="ru-RU" b="1" spc="-50" dirty="0">
                <a:solidFill>
                  <a:schemeClr val="accent2">
                    <a:lumMod val="50000"/>
                  </a:schemeClr>
                </a:solidFill>
              </a:rPr>
              <a:t> — КЭ (480 г/л).</a:t>
            </a:r>
            <a:r>
              <a:rPr lang="ru-RU" spc="-5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pc="-50" dirty="0" smtClean="0">
                <a:solidFill>
                  <a:schemeClr val="accent2">
                    <a:lumMod val="50000"/>
                  </a:schemeClr>
                </a:solidFill>
              </a:rPr>
              <a:t>Остатки </a:t>
            </a:r>
            <a:r>
              <a:rPr lang="ru-RU" spc="-50" dirty="0">
                <a:solidFill>
                  <a:schemeClr val="accent2">
                    <a:lumMod val="50000"/>
                  </a:schemeClr>
                </a:solidFill>
              </a:rPr>
              <a:t>сохраняются в почве 60 — 120 дней</a:t>
            </a:r>
            <a:r>
              <a:rPr lang="ru-RU" spc="-5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spc="-50" dirty="0"/>
              <a:t> </a:t>
            </a:r>
            <a:r>
              <a:rPr lang="ru-RU" spc="-50" dirty="0" err="1"/>
              <a:t>Дурсбан</a:t>
            </a:r>
            <a:r>
              <a:rPr lang="ru-RU" spc="-50" dirty="0"/>
              <a:t> имеет 2 класс опасности для человека.</a:t>
            </a:r>
            <a:endParaRPr lang="ru-RU" spc="-5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spc="-50" dirty="0"/>
              <a:t>На основе </a:t>
            </a:r>
            <a:r>
              <a:rPr lang="ru-RU" b="1" spc="-50" dirty="0" err="1"/>
              <a:t>хлорпирифоса</a:t>
            </a:r>
            <a:r>
              <a:rPr lang="ru-RU" b="1" spc="-50" dirty="0"/>
              <a:t> и </a:t>
            </a:r>
            <a:r>
              <a:rPr lang="ru-RU" b="1" spc="-50" dirty="0" err="1"/>
              <a:t>циперметрина</a:t>
            </a:r>
            <a:r>
              <a:rPr lang="ru-RU" spc="-50" dirty="0"/>
              <a:t> производятся препараты </a:t>
            </a:r>
            <a:r>
              <a:rPr lang="ru-RU" b="1" spc="-50" dirty="0" err="1"/>
              <a:t>нурелл</a:t>
            </a:r>
            <a:r>
              <a:rPr lang="ru-RU" b="1" spc="-50" dirty="0"/>
              <a:t>-Д, КЭ (500 + 50 г/л) и </a:t>
            </a:r>
            <a:r>
              <a:rPr lang="ru-RU" b="1" spc="-50" dirty="0" err="1"/>
              <a:t>ципи</a:t>
            </a:r>
            <a:r>
              <a:rPr lang="ru-RU" b="1" spc="-50" dirty="0"/>
              <a:t>-плюс, КЭ (480 + 50 г/л).</a:t>
            </a:r>
            <a:r>
              <a:rPr lang="ru-RU" spc="-50" dirty="0"/>
              <a:t> </a:t>
            </a:r>
            <a:endParaRPr lang="ru-RU" spc="-50" dirty="0" smtClean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800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496944" cy="6264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spc="-50" dirty="0" err="1" smtClean="0">
                <a:solidFill>
                  <a:schemeClr val="accent2">
                    <a:lumMod val="50000"/>
                  </a:schemeClr>
                </a:solidFill>
              </a:rPr>
              <a:t>Диазинон</a:t>
            </a:r>
            <a:r>
              <a:rPr lang="ru-RU" sz="2800" b="1" spc="-5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800" spc="-50" dirty="0" smtClean="0">
                <a:solidFill>
                  <a:schemeClr val="accent2">
                    <a:lumMod val="50000"/>
                  </a:schemeClr>
                </a:solidFill>
              </a:rPr>
              <a:t>На основе </a:t>
            </a:r>
            <a:r>
              <a:rPr lang="ru-RU" sz="2800" spc="-50" dirty="0" err="1" smtClean="0">
                <a:solidFill>
                  <a:schemeClr val="accent2">
                    <a:lumMod val="50000"/>
                  </a:schemeClr>
                </a:solidFill>
              </a:rPr>
              <a:t>диазинона</a:t>
            </a:r>
            <a:r>
              <a:rPr lang="ru-RU" sz="2800" spc="-50" dirty="0" smtClean="0">
                <a:solidFill>
                  <a:schemeClr val="accent2">
                    <a:lumMod val="50000"/>
                  </a:schemeClr>
                </a:solidFill>
              </a:rPr>
              <a:t> в России применяются препараты </a:t>
            </a:r>
            <a:r>
              <a:rPr lang="ru-RU" sz="2800" b="1" spc="-50" dirty="0" err="1" smtClean="0">
                <a:solidFill>
                  <a:schemeClr val="accent2">
                    <a:lumMod val="50000"/>
                  </a:schemeClr>
                </a:solidFill>
              </a:rPr>
              <a:t>базудин</a:t>
            </a:r>
            <a:r>
              <a:rPr lang="ru-RU" sz="2800" b="1" spc="-50" dirty="0" smtClean="0">
                <a:solidFill>
                  <a:schemeClr val="accent2">
                    <a:lumMod val="50000"/>
                  </a:schemeClr>
                </a:solidFill>
              </a:rPr>
              <a:t>, ВЭ, </a:t>
            </a:r>
            <a:r>
              <a:rPr lang="ru-RU" sz="2800" b="1" spc="-50" dirty="0" err="1" smtClean="0">
                <a:solidFill>
                  <a:schemeClr val="accent2">
                    <a:lumMod val="50000"/>
                  </a:schemeClr>
                </a:solidFill>
              </a:rPr>
              <a:t>диазинон</a:t>
            </a:r>
            <a:r>
              <a:rPr lang="ru-RU" sz="2800" b="1" spc="-50" dirty="0" smtClean="0">
                <a:solidFill>
                  <a:schemeClr val="accent2">
                    <a:lumMod val="50000"/>
                  </a:schemeClr>
                </a:solidFill>
              </a:rPr>
              <a:t>, КЭ, </a:t>
            </a:r>
            <a:r>
              <a:rPr lang="ru-RU" sz="2800" b="1" spc="-50" dirty="0" err="1" smtClean="0">
                <a:solidFill>
                  <a:schemeClr val="accent2">
                    <a:lumMod val="50000"/>
                  </a:schemeClr>
                </a:solidFill>
              </a:rPr>
              <a:t>диазол</a:t>
            </a:r>
            <a:r>
              <a:rPr lang="ru-RU" sz="2800" b="1" spc="-50" dirty="0" smtClean="0">
                <a:solidFill>
                  <a:schemeClr val="accent2">
                    <a:lumMod val="50000"/>
                  </a:schemeClr>
                </a:solidFill>
              </a:rPr>
              <a:t>, КЭ (600 г/л)</a:t>
            </a:r>
            <a:r>
              <a:rPr lang="ru-RU" sz="2800" spc="-50" dirty="0" smtClean="0">
                <a:solidFill>
                  <a:schemeClr val="accent2">
                    <a:lumMod val="50000"/>
                  </a:schemeClr>
                </a:solidFill>
              </a:rPr>
              <a:t> Срок защитного дейст­вия этих препаратов составляет 7—10 дней.</a:t>
            </a:r>
            <a:r>
              <a:rPr lang="ru-RU" sz="2800" b="1" spc="-5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b="1" spc="-50" dirty="0" err="1">
                <a:solidFill>
                  <a:schemeClr val="accent2">
                    <a:lumMod val="50000"/>
                  </a:schemeClr>
                </a:solidFill>
              </a:rPr>
              <a:t>Базудин</a:t>
            </a:r>
            <a:r>
              <a:rPr lang="ru-RU" sz="2800" b="1" spc="-50" dirty="0">
                <a:solidFill>
                  <a:schemeClr val="accent2">
                    <a:lumMod val="50000"/>
                  </a:schemeClr>
                </a:solidFill>
              </a:rPr>
              <a:t>, Г (100 г/кг)</a:t>
            </a:r>
            <a:r>
              <a:rPr lang="ru-RU" sz="2800" spc="-5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spc="-50" dirty="0" smtClean="0">
                <a:solidFill>
                  <a:schemeClr val="accent2">
                    <a:lumMod val="50000"/>
                  </a:schemeClr>
                </a:solidFill>
              </a:rPr>
              <a:t>Гранулированные </a:t>
            </a:r>
            <a:r>
              <a:rPr lang="ru-RU" sz="2800" spc="-50" dirty="0">
                <a:solidFill>
                  <a:schemeClr val="accent2">
                    <a:lumMod val="50000"/>
                  </a:schemeClr>
                </a:solidFill>
              </a:rPr>
              <a:t>препа­раты обладают системным действием, срок их защитного действия до­стигает 30 дней.</a:t>
            </a:r>
          </a:p>
          <a:p>
            <a:pPr marL="0" indent="0">
              <a:buNone/>
            </a:pPr>
            <a:r>
              <a:rPr lang="ru-RU" sz="2800" spc="-50" dirty="0"/>
              <a:t>В личных подсобных хозяйствах в борьбе с медведкой использу­ются препараты </a:t>
            </a:r>
            <a:r>
              <a:rPr lang="ru-RU" sz="2800" b="1" spc="-50" dirty="0"/>
              <a:t>гром, Г (30 г/кг), гризли, Г (40 г/кг), </a:t>
            </a:r>
            <a:r>
              <a:rPr lang="ru-RU" sz="2800" b="1" spc="-50" dirty="0" err="1"/>
              <a:t>медветокс</a:t>
            </a:r>
            <a:r>
              <a:rPr lang="ru-RU" sz="2800" b="1" spc="-50" dirty="0"/>
              <a:t>, Г (50 г/кг).</a:t>
            </a:r>
            <a:r>
              <a:rPr lang="ru-RU" sz="2800" spc="-50" dirty="0"/>
              <a:t> </a:t>
            </a:r>
            <a:r>
              <a:rPr lang="ru-RU" sz="2800" b="1" spc="-50" dirty="0" smtClean="0"/>
              <a:t>Гром</a:t>
            </a:r>
            <a:r>
              <a:rPr lang="ru-RU" sz="2800" b="1" spc="-50" dirty="0"/>
              <a:t>, </a:t>
            </a:r>
            <a:r>
              <a:rPr lang="ru-RU" sz="2800" b="1" spc="-50" dirty="0" err="1"/>
              <a:t>медветокс</a:t>
            </a:r>
            <a:r>
              <a:rPr lang="ru-RU" sz="2800" b="1" spc="-50" dirty="0"/>
              <a:t>, а также муравьед, КЭ (600 г/л)</a:t>
            </a:r>
            <a:r>
              <a:rPr lang="ru-RU" sz="2800" spc="-50" dirty="0"/>
              <a:t> могут применяться для борьбы с муравьями. </a:t>
            </a:r>
            <a:r>
              <a:rPr lang="ru-RU" sz="2800" spc="-50" dirty="0" err="1"/>
              <a:t>Диазинон</a:t>
            </a:r>
            <a:r>
              <a:rPr lang="ru-RU" sz="2800" spc="-50" dirty="0"/>
              <a:t> при­надлежит к </a:t>
            </a:r>
            <a:r>
              <a:rPr lang="ru-RU" sz="2800" u="sng" spc="-50" dirty="0"/>
              <a:t>опасным для человека соединениям</a:t>
            </a:r>
            <a:r>
              <a:rPr lang="ru-RU" sz="2800" u="sng" spc="-50" dirty="0" smtClean="0"/>
              <a:t>.</a:t>
            </a:r>
            <a:endParaRPr lang="ru-RU" sz="2800" u="sng" spc="-5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754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604448" cy="626469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Пиримифос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-метил.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На основе этого действующего вещества в России используются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инсектоакарициды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актеллик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и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фосбецид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КЭ (500 г/л).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Они обладают выраженным контактно-кишечным и частично систем­ным и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фумигационным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действием.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Препараты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малоопасны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для человека и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высокотоксичны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для пчел и других полезных насекомых.</a:t>
            </a:r>
          </a:p>
          <a:p>
            <a:pPr marL="0" indent="0">
              <a:buNone/>
            </a:pPr>
            <a:r>
              <a:rPr lang="ru-RU" b="1" dirty="0" err="1"/>
              <a:t>Фентион</a:t>
            </a:r>
            <a:r>
              <a:rPr lang="ru-RU" b="1" dirty="0"/>
              <a:t>. </a:t>
            </a:r>
            <a:r>
              <a:rPr lang="ru-RU" dirty="0"/>
              <a:t>На основе этого действующего вещества выпускается ин­сектицидный препарат </a:t>
            </a:r>
            <a:r>
              <a:rPr lang="ru-RU" b="1" dirty="0" err="1"/>
              <a:t>лебайцид</a:t>
            </a:r>
            <a:r>
              <a:rPr lang="ru-RU" b="1" dirty="0"/>
              <a:t>, КЭ (500 г/л).</a:t>
            </a:r>
            <a:r>
              <a:rPr lang="ru-RU" dirty="0"/>
              <a:t> </a:t>
            </a:r>
            <a:r>
              <a:rPr lang="ru-RU" sz="2800" i="1" dirty="0"/>
              <a:t>Препарат также облада­ет широким спектром действия, уничтожая грызущих и колюще-сосу­щих насекомых. </a:t>
            </a:r>
            <a:endParaRPr lang="ru-RU" sz="2800" i="1" dirty="0" smtClean="0"/>
          </a:p>
          <a:p>
            <a:pPr marL="0" indent="0">
              <a:buNone/>
            </a:pP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Паратион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-метил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На основе этого действующего вещества в России используют препарат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парашют, МКС (450 г/л).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Он обладает контакт­но-кишечным действием и уничтожает многих вредных насекомых и клещей.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Препарат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относится ко 2 классу опасности для человека,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высоко­токсичен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для пчел.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87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9001000" cy="778098"/>
          </a:xfrm>
        </p:spPr>
        <p:txBody>
          <a:bodyPr>
            <a:noAutofit/>
          </a:bodyPr>
          <a:lstStyle/>
          <a:p>
            <a:r>
              <a:rPr lang="ru-RU" sz="2800" b="1" i="1" dirty="0">
                <a:solidFill>
                  <a:srgbClr val="002060"/>
                </a:solidFill>
              </a:rPr>
              <a:t>2.2. Производные </a:t>
            </a:r>
            <a:r>
              <a:rPr lang="ru-RU" sz="2800" b="1" i="1" dirty="0" err="1">
                <a:solidFill>
                  <a:srgbClr val="002060"/>
                </a:solidFill>
              </a:rPr>
              <a:t>дитиофосфорной</a:t>
            </a:r>
            <a:r>
              <a:rPr lang="ru-RU" sz="2800" b="1" i="1" dirty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кислоты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Эти препараты также обладают инсектицидными и </a:t>
            </a:r>
            <a:r>
              <a:rPr lang="ru-RU" dirty="0" err="1"/>
              <a:t>акарицидными</a:t>
            </a:r>
            <a:r>
              <a:rPr lang="ru-RU" dirty="0"/>
              <a:t> свойствами. Для них характерно контактно-кишечное и системное действие. Они несколько менее токсичны для млекопитающих и хи­мически более стойки, чем производные </a:t>
            </a:r>
            <a:r>
              <a:rPr lang="ru-RU" dirty="0" err="1"/>
              <a:t>тиофосфорной</a:t>
            </a:r>
            <a:r>
              <a:rPr lang="ru-RU" dirty="0"/>
              <a:t> кислоты</a:t>
            </a:r>
            <a:r>
              <a:rPr lang="ru-RU" dirty="0" smtClean="0"/>
              <a:t>.</a:t>
            </a:r>
          </a:p>
          <a:p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Малатион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На основе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малатиона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в России применяют препараты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карбофос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карбофот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малахит, бунчук, КЭ (500 г/л),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кемифос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фуфанон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, КЭ (570 г/л),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3100" i="1" dirty="0">
                <a:solidFill>
                  <a:schemeClr val="accent2">
                    <a:lumMod val="50000"/>
                  </a:schemeClr>
                </a:solidFill>
              </a:rPr>
              <a:t>унич­тожающие многих грызущих и колюще-сосущих вредных насекомых и клещей.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основе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малатиона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выпускается также препарат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</a:rPr>
              <a:t>фенаксин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 плюс, ПР (50 г/кг).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Его применяют в личных подсобных хозяйствах в борь­бе с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медведкой. </a:t>
            </a:r>
            <a:r>
              <a:rPr lang="ru-RU" dirty="0" err="1" smtClean="0">
                <a:solidFill>
                  <a:schemeClr val="accent2">
                    <a:lumMod val="50000"/>
                  </a:schemeClr>
                </a:solidFill>
              </a:rPr>
              <a:t>Малатион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умеренно опасен для человека, обладает кумулятивным действием, </a:t>
            </a:r>
            <a:r>
              <a:rPr lang="ru-RU" dirty="0" err="1">
                <a:solidFill>
                  <a:schemeClr val="accent2">
                    <a:lumMod val="50000"/>
                  </a:schemeClr>
                </a:solidFill>
              </a:rPr>
              <a:t>высокотоксичен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для пчел.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290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лубенький">
      <a:dk1>
        <a:srgbClr val="0000CC"/>
      </a:dk1>
      <a:lt1>
        <a:srgbClr val="D5E9F0"/>
      </a:lt1>
      <a:dk2>
        <a:srgbClr val="D5E9F0"/>
      </a:dk2>
      <a:lt2>
        <a:srgbClr val="D5E9F0"/>
      </a:lt2>
      <a:accent1>
        <a:srgbClr val="3D8DA9"/>
      </a:accent1>
      <a:accent2>
        <a:srgbClr val="3D8DA9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3290</Words>
  <Application>Microsoft Office PowerPoint</Application>
  <PresentationFormat>Экран (4:3)</PresentationFormat>
  <Paragraphs>143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Лекция 6. СРЕДСТВА БОРЬБЫ С ВРЕДИТЕЛЯМИ РАСТЕНИЙ. ИНСЕКТИЦИДЫ И АКАРИЦИДЫ</vt:lpstr>
      <vt:lpstr>1. Общие понятия о средствах борьбы с вредителями сельскохозяйственных культур</vt:lpstr>
      <vt:lpstr>Презентация PowerPoint</vt:lpstr>
      <vt:lpstr>Презентация PowerPoint</vt:lpstr>
      <vt:lpstr>2. Фосфорорганические препараты</vt:lpstr>
      <vt:lpstr>Презентация PowerPoint</vt:lpstr>
      <vt:lpstr>Презентация PowerPoint</vt:lpstr>
      <vt:lpstr>Презентация PowerPoint</vt:lpstr>
      <vt:lpstr>2.2. Производные дитиофосфорной кислоты</vt:lpstr>
      <vt:lpstr>Презентация PowerPoint</vt:lpstr>
      <vt:lpstr>2.3. Инсектициды из группы производных карбаминовой кислоты</vt:lpstr>
      <vt:lpstr>2.3. Инсектициды из группы производных карбаминовой кислоты</vt:lpstr>
      <vt:lpstr>3. Синтетические пиретроиды</vt:lpstr>
      <vt:lpstr>Презентация PowerPoint</vt:lpstr>
      <vt:lpstr>Презентация PowerPoint</vt:lpstr>
      <vt:lpstr>Презентация PowerPoint</vt:lpstr>
      <vt:lpstr>4. Неоникотиноиды</vt:lpstr>
      <vt:lpstr>На российском рынке пестицидов они представлены четырьмя действующими веществами:</vt:lpstr>
      <vt:lpstr>5. Инсектициды природного происхождения (биопестициды)</vt:lpstr>
      <vt:lpstr>5. Инсектициды природного происхождения (биопестициды)</vt:lpstr>
      <vt:lpstr>Презентация PowerPoint</vt:lpstr>
      <vt:lpstr>6. Инсектициды других химических групп</vt:lpstr>
      <vt:lpstr>Презентация PowerPoint</vt:lpstr>
      <vt:lpstr>7. Акарициды</vt:lpstr>
      <vt:lpstr>7.1. Тетразины</vt:lpstr>
      <vt:lpstr>7.2. Бензилаты</vt:lpstr>
      <vt:lpstr>7.3. Производные сульфокислот</vt:lpstr>
      <vt:lpstr>7.4. Хинозолины</vt:lpstr>
      <vt:lpstr>7.6. Пиридазиноны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6. СРЕДСТВА БОРЬБЫ С ВРЕДИТЕЛЯМИ РАСТЕНИЯ ИНСЕКТИЦИДЫ И АКАРИЦИДЫ</dc:title>
  <cp:lastModifiedBy>Люба</cp:lastModifiedBy>
  <cp:revision>23</cp:revision>
  <cp:lastPrinted>2018-10-18T05:34:37Z</cp:lastPrinted>
  <dcterms:modified xsi:type="dcterms:W3CDTF">2023-10-24T14:31:46Z</dcterms:modified>
</cp:coreProperties>
</file>